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96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Editable brand template. Replace every square-bracket field. Install Inter before editing. Logo picture is a fixed brand asset; editable vector master is supplied separately.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Editable brand template. Replace every square-bracket field. Install Inter before editing. Logo picture is a fixed brand asset; editable vector master is supplied separately.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Editable brand template. Replace every square-bracket field. Install Inter before editing. Logo picture is a fixed brand asset; editable vector master is supplied separately.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Editable brand template. Replace every square-bracket field. Install Inter before editing. Logo picture is a fixed brand asset; editable vector master is supplied separately.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Editable brand template. Replace every square-bracket field. Install Inter before editing. Logo picture is a fixed brand asset; editable vector master is supplied separately.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Editable brand template. Replace every square-bracket field. Install Inter before editing. Logo picture is a fixed brand asset; editable vector master is supplied separately.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Editable brand template. Replace every square-bracket field. Install Inter before editing. Logo picture is a fixed brand asset; editable vector master is supplied separately.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Editable brand template. Replace every square-bracket field. Install Inter before editing. Logo picture is a fixed brand asset; editable vector master is supplied separately.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Editable brand template. Replace every square-bracket field. Install Inter before editing. Logo picture is a fixed brand asset; editable vector master is supplied separately.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Editable brand template. Replace every square-bracket field. Install Inter before editing. Logo picture is a fixed brand asset; editable vector master is supplied separately.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Editable brand template. Replace every square-bracket field. Install Inter before editing. Logo picture is a fixed brand asset; editable vector master is supplied separately.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Editable brand template. Replace every square-bracket field. Install Inter before editing. Logo picture is a fixed brand asset; editable vector master is supplied separately.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B0B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WA_horizontal_full_dark_no_tag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46888"/>
            <a:ext cx="3383280" cy="8693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6928" y="6382512"/>
            <a:ext cx="11018520" cy="10972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6492240"/>
            <a:ext cx="4572000" cy="1828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000" b="0">
                <a:solidFill>
                  <a:srgbClr val="A8A8A8"/>
                </a:solidFill>
                <a:latin typeface="Inter"/>
              </a:defRPr>
            </a:pPr>
            <a:r>
              <a:t>innovatewithajay.com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92240"/>
            <a:ext cx="457200" cy="1828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r">
              <a:lnSpc>
                <a:spcPct val="105000"/>
              </a:lnSpc>
              <a:spcAft>
                <a:spcPts val="800"/>
              </a:spcAft>
              <a:defRPr sz="1000" b="0">
                <a:solidFill>
                  <a:srgbClr val="FFFFFF"/>
                </a:solidFill>
                <a:latin typeface="Inter"/>
              </a:defRPr>
            </a:pPr>
            <a: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874519"/>
            <a:ext cx="9601200" cy="20116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6400" b="1">
                <a:solidFill>
                  <a:srgbClr val="FFFFFF"/>
                </a:solidFill>
                <a:latin typeface="Inter"/>
              </a:defRPr>
            </a:pPr>
            <a:r>
              <a:t>Learn. Build.</a:t>
            </a:r>
          </a:p>
          <a:p>
            <a:pPr algn="l">
              <a:lnSpc>
                <a:spcPct val="105000"/>
              </a:lnSpc>
              <a:spcAft>
                <a:spcPts val="800"/>
              </a:spcAft>
              <a:defRPr sz="6400" b="1">
                <a:solidFill>
                  <a:srgbClr val="FFFFFF"/>
                </a:solidFill>
                <a:latin typeface="Inter"/>
              </a:defRPr>
            </a:pPr>
            <a:r>
              <a:t>Innovate.</a:t>
            </a:r>
          </a:p>
        </p:txBody>
      </p:sp>
      <p:sp>
        <p:nvSpPr>
          <p:cNvPr id="7" name="Rectangle 6"/>
          <p:cNvSpPr/>
          <p:nvPr/>
        </p:nvSpPr>
        <p:spPr>
          <a:xfrm>
            <a:off x="612648" y="4389120"/>
            <a:ext cx="1463040" cy="82296"/>
          </a:xfrm>
          <a:prstGeom prst="rect">
            <a:avLst/>
          </a:prstGeom>
          <a:solidFill>
            <a:srgbClr val="FF6A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1792" y="4754880"/>
            <a:ext cx="9875520" cy="50292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500" b="1">
                <a:solidFill>
                  <a:srgbClr val="FFFFFF"/>
                </a:solidFill>
                <a:latin typeface="Inter"/>
              </a:defRPr>
            </a:pPr>
            <a:r>
              <a:t>[Presentation title]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" y="5413248"/>
            <a:ext cx="10058400" cy="36576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600" b="0">
                <a:solidFill>
                  <a:srgbClr val="A8A8A8"/>
                </a:solidFill>
                <a:latin typeface="Inter"/>
              </a:defRPr>
            </a:pPr>
            <a:r>
              <a:t>Ajay Prajapat  /  [Audience]  /  [Date]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WA_horizontal_full_light_no_tag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46888"/>
            <a:ext cx="3383280" cy="8693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6928" y="6382512"/>
            <a:ext cx="11018520" cy="10972"/>
          </a:xfrm>
          <a:prstGeom prst="rect">
            <a:avLst/>
          </a:prstGeom>
          <a:solidFill>
            <a:srgbClr val="DEDE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6492240"/>
            <a:ext cx="4572000" cy="1828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000" b="0">
                <a:solidFill>
                  <a:srgbClr val="2E2E2E"/>
                </a:solidFill>
                <a:latin typeface="Inter"/>
              </a:defRPr>
            </a:pPr>
            <a:r>
              <a:t>innovatewithajay.com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92240"/>
            <a:ext cx="457200" cy="1828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r">
              <a:lnSpc>
                <a:spcPct val="105000"/>
              </a:lnSpc>
              <a:spcAft>
                <a:spcPts val="800"/>
              </a:spcAft>
              <a:defRPr sz="1000" b="0">
                <a:solidFill>
                  <a:srgbClr val="0B0B0B"/>
                </a:solidFill>
                <a:latin typeface="Inter"/>
              </a:defRPr>
            </a:pPr>
            <a:r>
              <a:t>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435608"/>
            <a:ext cx="10972800" cy="7772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3400" b="1">
                <a:solidFill>
                  <a:srgbClr val="0B0B0B"/>
                </a:solidFill>
                <a:latin typeface="Inter"/>
              </a:defRPr>
            </a:pPr>
            <a:r>
              <a:t>A clear next step.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2432304"/>
            <a:ext cx="7680960" cy="105156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3000" b="1">
                <a:solidFill>
                  <a:srgbClr val="0B0B0B"/>
                </a:solidFill>
                <a:latin typeface="Inter"/>
              </a:defRPr>
            </a:pPr>
            <a:r>
              <a:t>[Write the main objective in one sentence.]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936" y="3703320"/>
            <a:ext cx="7772400" cy="13716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200" b="0">
                <a:solidFill>
                  <a:srgbClr val="2E2E2E"/>
                </a:solidFill>
                <a:latin typeface="Inter"/>
              </a:defRPr>
            </a:pPr>
            <a:r>
              <a:t>[Describe the current situation, the audience and the outcome this conversation should make possible.]</a:t>
            </a:r>
          </a:p>
        </p:txBody>
      </p:sp>
      <p:sp>
        <p:nvSpPr>
          <p:cNvPr id="9" name="Rectangle 8"/>
          <p:cNvSpPr/>
          <p:nvPr/>
        </p:nvSpPr>
        <p:spPr>
          <a:xfrm>
            <a:off x="9235440" y="2560320"/>
            <a:ext cx="2286000" cy="2286000"/>
          </a:xfrm>
          <a:prstGeom prst="rect">
            <a:avLst/>
          </a:prstGeom>
          <a:solidFill>
            <a:srgbClr val="FF6A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528048" y="3200400"/>
            <a:ext cx="1737360" cy="9144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5500" b="1">
                <a:solidFill>
                  <a:srgbClr val="0B0B0B"/>
                </a:solidFill>
                <a:latin typeface="Inter"/>
              </a:defRPr>
            </a:pPr>
            <a:r>
              <a:t>01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WA_horizontal_full_light_no_tag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46888"/>
            <a:ext cx="3383280" cy="8693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6928" y="6382512"/>
            <a:ext cx="11018520" cy="10972"/>
          </a:xfrm>
          <a:prstGeom prst="rect">
            <a:avLst/>
          </a:prstGeom>
          <a:solidFill>
            <a:srgbClr val="DEDE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6492240"/>
            <a:ext cx="4572000" cy="1828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000" b="0">
                <a:solidFill>
                  <a:srgbClr val="2E2E2E"/>
                </a:solidFill>
                <a:latin typeface="Inter"/>
              </a:defRPr>
            </a:pPr>
            <a:r>
              <a:t>innovatewithajay.com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92240"/>
            <a:ext cx="457200" cy="1828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r">
              <a:lnSpc>
                <a:spcPct val="105000"/>
              </a:lnSpc>
              <a:spcAft>
                <a:spcPts val="800"/>
              </a:spcAft>
              <a:defRPr sz="1000" b="0">
                <a:solidFill>
                  <a:srgbClr val="0B0B0B"/>
                </a:solidFill>
                <a:latin typeface="Inter"/>
              </a:defRPr>
            </a:pPr>
            <a:r>
              <a:t>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435608"/>
            <a:ext cx="10972800" cy="7772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3400" b="1">
                <a:solidFill>
                  <a:srgbClr val="0B0B0B"/>
                </a:solidFill>
                <a:latin typeface="Inter"/>
              </a:defRPr>
            </a:pPr>
            <a:r>
              <a:t>Who this is for. What changes.</a:t>
            </a:r>
          </a:p>
        </p:txBody>
      </p:sp>
      <p:sp>
        <p:nvSpPr>
          <p:cNvPr id="7" name="Rectangle 6"/>
          <p:cNvSpPr/>
          <p:nvPr/>
        </p:nvSpPr>
        <p:spPr>
          <a:xfrm>
            <a:off x="612648" y="2423160"/>
            <a:ext cx="5166360" cy="32461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86968" y="2697480"/>
            <a:ext cx="4617720" cy="50292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700" b="1">
                <a:solidFill>
                  <a:srgbClr val="0B0B0B"/>
                </a:solidFill>
                <a:latin typeface="Inter"/>
              </a:defRPr>
            </a:pPr>
            <a:r>
              <a:t>Audience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3465576"/>
            <a:ext cx="4572000" cy="19202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900" b="0">
                <a:solidFill>
                  <a:srgbClr val="2E2E2E"/>
                </a:solidFill>
                <a:latin typeface="Inter"/>
              </a:defRPr>
            </a:pPr>
            <a:r>
              <a:t>[Who is this designed for?]</a:t>
            </a:r>
          </a:p>
          <a:p>
            <a:pPr algn="l">
              <a:lnSpc>
                <a:spcPct val="105000"/>
              </a:lnSpc>
              <a:spcAft>
                <a:spcPts val="800"/>
              </a:spcAft>
              <a:defRPr sz="1900" b="0">
                <a:solidFill>
                  <a:srgbClr val="2E2E2E"/>
                </a:solidFill>
                <a:latin typeface="Inter"/>
              </a:defRPr>
            </a:pPr>
            <a:r>
              <a:t>[What is their current skill or context?]</a:t>
            </a:r>
          </a:p>
          <a:p>
            <a:pPr algn="l">
              <a:lnSpc>
                <a:spcPct val="105000"/>
              </a:lnSpc>
              <a:spcAft>
                <a:spcPts val="800"/>
              </a:spcAft>
              <a:defRPr sz="1900" b="0">
                <a:solidFill>
                  <a:srgbClr val="2E2E2E"/>
                </a:solidFill>
                <a:latin typeface="Inter"/>
              </a:defRPr>
            </a:pPr>
            <a:r>
              <a:t>[What constraints matter?]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0" y="2423160"/>
            <a:ext cx="5166360" cy="32461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75120" y="2697480"/>
            <a:ext cx="4617720" cy="50292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700" b="1">
                <a:solidFill>
                  <a:srgbClr val="0B0B0B"/>
                </a:solidFill>
                <a:latin typeface="Inter"/>
              </a:defRPr>
            </a:pPr>
            <a:r>
              <a:t>Target outcome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0" y="3465576"/>
            <a:ext cx="4572000" cy="19202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900" b="0">
                <a:solidFill>
                  <a:srgbClr val="2E2E2E"/>
                </a:solidFill>
                <a:latin typeface="Inter"/>
              </a:defRPr>
            </a:pPr>
            <a:r>
              <a:t>[What should participants or clients achieve?]</a:t>
            </a:r>
          </a:p>
          <a:p>
            <a:pPr algn="l">
              <a:lnSpc>
                <a:spcPct val="105000"/>
              </a:lnSpc>
              <a:spcAft>
                <a:spcPts val="800"/>
              </a:spcAft>
              <a:defRPr sz="1900" b="0">
                <a:solidFill>
                  <a:srgbClr val="2E2E2E"/>
                </a:solidFill>
                <a:latin typeface="Inter"/>
              </a:defRPr>
            </a:pPr>
            <a:r>
              <a:t>[How will success be assessed?]</a:t>
            </a:r>
          </a:p>
          <a:p>
            <a:pPr algn="l">
              <a:lnSpc>
                <a:spcPct val="105000"/>
              </a:lnSpc>
              <a:spcAft>
                <a:spcPts val="800"/>
              </a:spcAft>
              <a:defRPr sz="1900" b="0">
                <a:solidFill>
                  <a:srgbClr val="2E2E2E"/>
                </a:solidFill>
                <a:latin typeface="Inter"/>
              </a:defRPr>
            </a:pPr>
            <a:r>
              <a:t>[What is out of scope?]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B0B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WA_horizontal_full_dark_no_tag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46888"/>
            <a:ext cx="3383280" cy="8693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6928" y="6382512"/>
            <a:ext cx="11018520" cy="10972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6492240"/>
            <a:ext cx="4572000" cy="1828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000" b="0">
                <a:solidFill>
                  <a:srgbClr val="A8A8A8"/>
                </a:solidFill>
                <a:latin typeface="Inter"/>
              </a:defRPr>
            </a:pPr>
            <a:r>
              <a:t>innovatewithajay.com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92240"/>
            <a:ext cx="457200" cy="1828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r">
              <a:lnSpc>
                <a:spcPct val="105000"/>
              </a:lnSpc>
              <a:spcAft>
                <a:spcPts val="800"/>
              </a:spcAft>
              <a:defRPr sz="1000" b="0">
                <a:solidFill>
                  <a:srgbClr val="FFFFFF"/>
                </a:solidFill>
                <a:latin typeface="Inter"/>
              </a:defRPr>
            </a:pPr>
            <a:r>
              <a:t>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435608"/>
            <a:ext cx="10972800" cy="7772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3400" b="1">
                <a:solidFill>
                  <a:srgbClr val="FFFFFF"/>
                </a:solidFill>
                <a:latin typeface="Inter"/>
              </a:defRPr>
            </a:pPr>
            <a:r>
              <a:t>Three ways to move forward.</a:t>
            </a:r>
          </a:p>
        </p:txBody>
      </p:sp>
      <p:sp>
        <p:nvSpPr>
          <p:cNvPr id="7" name="Rectangle 6"/>
          <p:cNvSpPr/>
          <p:nvPr/>
        </p:nvSpPr>
        <p:spPr>
          <a:xfrm>
            <a:off x="612648" y="2514600"/>
            <a:ext cx="3520440" cy="2944368"/>
          </a:xfrm>
          <a:prstGeom prst="rect">
            <a:avLst/>
          </a:prstGeom>
          <a:solidFill>
            <a:srgbClr val="20202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2761488"/>
            <a:ext cx="2743200" cy="4114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000" b="1">
                <a:solidFill>
                  <a:srgbClr val="FF6A00"/>
                </a:solidFill>
                <a:latin typeface="Inter"/>
              </a:defRPr>
            </a:pPr>
            <a: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3429000"/>
            <a:ext cx="3063240" cy="5486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600" b="1">
                <a:solidFill>
                  <a:srgbClr val="FFFFFF"/>
                </a:solidFill>
                <a:latin typeface="Inter"/>
              </a:defRPr>
            </a:pPr>
            <a:r>
              <a:t>Workshops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4187952"/>
            <a:ext cx="3017520" cy="10058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800" b="0">
                <a:solidFill>
                  <a:srgbClr val="BBBBBB"/>
                </a:solidFill>
                <a:latin typeface="Inter"/>
              </a:defRPr>
            </a:pPr>
            <a:r>
              <a:t>Hands-on learning around useful AI concepts and workflows.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98848" y="2514600"/>
            <a:ext cx="3520440" cy="2944368"/>
          </a:xfrm>
          <a:prstGeom prst="rect">
            <a:avLst/>
          </a:prstGeom>
          <a:solidFill>
            <a:srgbClr val="20202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27448" y="2761488"/>
            <a:ext cx="2743200" cy="4114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000" b="1">
                <a:solidFill>
                  <a:srgbClr val="FF6A00"/>
                </a:solidFill>
                <a:latin typeface="Inter"/>
              </a:defRPr>
            </a:pPr>
            <a: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27448" y="3429000"/>
            <a:ext cx="3063240" cy="5486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600" b="1">
                <a:solidFill>
                  <a:srgbClr val="FFFFFF"/>
                </a:solidFill>
                <a:latin typeface="Inter"/>
              </a:defRPr>
            </a:pPr>
            <a:r>
              <a:t>Mentorship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27448" y="4187952"/>
            <a:ext cx="3017520" cy="10058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800" b="0">
                <a:solidFill>
                  <a:srgbClr val="BBBBBB"/>
                </a:solidFill>
                <a:latin typeface="Inter"/>
              </a:defRPr>
            </a:pPr>
            <a:r>
              <a:t>Practical guidance for your goals, projects and decisions.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385048" y="2514600"/>
            <a:ext cx="3520440" cy="2944368"/>
          </a:xfrm>
          <a:prstGeom prst="rect">
            <a:avLst/>
          </a:prstGeom>
          <a:solidFill>
            <a:srgbClr val="20202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13648" y="2761488"/>
            <a:ext cx="2743200" cy="4114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000" b="1">
                <a:solidFill>
                  <a:srgbClr val="FF6A00"/>
                </a:solidFill>
                <a:latin typeface="Inter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13648" y="3429000"/>
            <a:ext cx="3063240" cy="5486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600" b="1">
                <a:solidFill>
                  <a:srgbClr val="FFFFFF"/>
                </a:solidFill>
                <a:latin typeface="Inter"/>
              </a:defRPr>
            </a:pPr>
            <a:r>
              <a:t>Consulting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13648" y="4187952"/>
            <a:ext cx="3017520" cy="10058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800" b="0">
                <a:solidFill>
                  <a:srgbClr val="BBBBBB"/>
                </a:solidFill>
                <a:latin typeface="Inter"/>
              </a:defRPr>
            </a:pPr>
            <a:r>
              <a:t>Clarity for use cases, product direction and implementation.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WA_horizontal_full_light_no_tag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46888"/>
            <a:ext cx="3383280" cy="8693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6928" y="6382512"/>
            <a:ext cx="11018520" cy="10972"/>
          </a:xfrm>
          <a:prstGeom prst="rect">
            <a:avLst/>
          </a:prstGeom>
          <a:solidFill>
            <a:srgbClr val="DEDE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6492240"/>
            <a:ext cx="4572000" cy="1828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000" b="0">
                <a:solidFill>
                  <a:srgbClr val="2E2E2E"/>
                </a:solidFill>
                <a:latin typeface="Inter"/>
              </a:defRPr>
            </a:pPr>
            <a:r>
              <a:t>innovatewithajay.com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92240"/>
            <a:ext cx="457200" cy="1828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r">
              <a:lnSpc>
                <a:spcPct val="105000"/>
              </a:lnSpc>
              <a:spcAft>
                <a:spcPts val="800"/>
              </a:spcAft>
              <a:defRPr sz="1000" b="0">
                <a:solidFill>
                  <a:srgbClr val="0B0B0B"/>
                </a:solidFill>
                <a:latin typeface="Inter"/>
              </a:defRPr>
            </a:pPr>
            <a:r>
              <a:t>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435608"/>
            <a:ext cx="10972800" cy="7772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3400" b="1">
                <a:solidFill>
                  <a:srgbClr val="0B0B0B"/>
                </a:solidFill>
                <a:latin typeface="Inter"/>
              </a:defRPr>
            </a:pPr>
            <a:r>
              <a:t>From idea to implementation.</a:t>
            </a:r>
          </a:p>
        </p:txBody>
      </p:sp>
      <p:sp>
        <p:nvSpPr>
          <p:cNvPr id="7" name="Rectangle 6"/>
          <p:cNvSpPr/>
          <p:nvPr/>
        </p:nvSpPr>
        <p:spPr>
          <a:xfrm>
            <a:off x="612648" y="2743200"/>
            <a:ext cx="2542032" cy="59436"/>
          </a:xfrm>
          <a:prstGeom prst="rect">
            <a:avLst/>
          </a:prstGeom>
          <a:solidFill>
            <a:srgbClr val="FF6A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12648" y="2999232"/>
            <a:ext cx="2514600" cy="4114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000" b="1">
                <a:solidFill>
                  <a:srgbClr val="0B0B0B"/>
                </a:solidFill>
                <a:latin typeface="Inter"/>
              </a:defRPr>
            </a:pPr>
            <a: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648" y="3675887"/>
            <a:ext cx="2514600" cy="50292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700" b="1">
                <a:solidFill>
                  <a:srgbClr val="0B0B0B"/>
                </a:solidFill>
                <a:latin typeface="Inter"/>
              </a:defRPr>
            </a:pPr>
            <a:r>
              <a:t>Discover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648" y="4389120"/>
            <a:ext cx="2514600" cy="9144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900" b="0">
                <a:solidFill>
                  <a:srgbClr val="2E2E2E"/>
                </a:solidFill>
                <a:latin typeface="Inter"/>
              </a:defRPr>
            </a:pPr>
            <a:r>
              <a:t>[Goal, users, problem]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502152" y="2743200"/>
            <a:ext cx="2542032" cy="59436"/>
          </a:xfrm>
          <a:prstGeom prst="rect">
            <a:avLst/>
          </a:prstGeom>
          <a:solidFill>
            <a:srgbClr val="FF6A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02152" y="2999232"/>
            <a:ext cx="2514600" cy="4114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000" b="1">
                <a:solidFill>
                  <a:srgbClr val="0B0B0B"/>
                </a:solidFill>
                <a:latin typeface="Inter"/>
              </a:defRPr>
            </a:pPr>
            <a: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02152" y="3675887"/>
            <a:ext cx="2514600" cy="50292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700" b="1">
                <a:solidFill>
                  <a:srgbClr val="0B0B0B"/>
                </a:solidFill>
                <a:latin typeface="Inter"/>
              </a:defRPr>
            </a:pPr>
            <a:r>
              <a:t>Design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02152" y="4389120"/>
            <a:ext cx="2514600" cy="9144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900" b="0">
                <a:solidFill>
                  <a:srgbClr val="2E2E2E"/>
                </a:solidFill>
                <a:latin typeface="Inter"/>
              </a:defRPr>
            </a:pPr>
            <a:r>
              <a:t>[Approach and scope]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91656" y="2743200"/>
            <a:ext cx="2542032" cy="59436"/>
          </a:xfrm>
          <a:prstGeom prst="rect">
            <a:avLst/>
          </a:prstGeom>
          <a:solidFill>
            <a:srgbClr val="FF6A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91656" y="2999232"/>
            <a:ext cx="2514600" cy="4114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000" b="1">
                <a:solidFill>
                  <a:srgbClr val="0B0B0B"/>
                </a:solidFill>
                <a:latin typeface="Inter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91656" y="3675887"/>
            <a:ext cx="2514600" cy="50292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700" b="1">
                <a:solidFill>
                  <a:srgbClr val="0B0B0B"/>
                </a:solidFill>
                <a:latin typeface="Inter"/>
              </a:defRPr>
            </a:pPr>
            <a:r>
              <a:t>Build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91656" y="4389120"/>
            <a:ext cx="2514600" cy="9144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900" b="0">
                <a:solidFill>
                  <a:srgbClr val="2E2E2E"/>
                </a:solidFill>
                <a:latin typeface="Inter"/>
              </a:defRPr>
            </a:pPr>
            <a:r>
              <a:t>[Work and deliverables]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281160" y="2743200"/>
            <a:ext cx="2542032" cy="59436"/>
          </a:xfrm>
          <a:prstGeom prst="rect">
            <a:avLst/>
          </a:prstGeom>
          <a:solidFill>
            <a:srgbClr val="FF6A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281160" y="2999232"/>
            <a:ext cx="2514600" cy="4114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000" b="1">
                <a:solidFill>
                  <a:srgbClr val="0B0B0B"/>
                </a:solidFill>
                <a:latin typeface="Inter"/>
              </a:defRPr>
            </a:pPr>
            <a: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81160" y="3675887"/>
            <a:ext cx="2514600" cy="50292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700" b="1">
                <a:solidFill>
                  <a:srgbClr val="0B0B0B"/>
                </a:solidFill>
                <a:latin typeface="Inter"/>
              </a:defRPr>
            </a:pPr>
            <a:r>
              <a:t>Review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81160" y="4389120"/>
            <a:ext cx="2514600" cy="9144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900" b="0">
                <a:solidFill>
                  <a:srgbClr val="2E2E2E"/>
                </a:solidFill>
                <a:latin typeface="Inter"/>
              </a:defRPr>
            </a:pPr>
            <a:r>
              <a:t>[Validation and next step]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WA_horizontal_full_light_no_tag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46888"/>
            <a:ext cx="3383280" cy="8693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6928" y="6382512"/>
            <a:ext cx="11018520" cy="10972"/>
          </a:xfrm>
          <a:prstGeom prst="rect">
            <a:avLst/>
          </a:prstGeom>
          <a:solidFill>
            <a:srgbClr val="DEDE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6492240"/>
            <a:ext cx="4572000" cy="1828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000" b="0">
                <a:solidFill>
                  <a:srgbClr val="2E2E2E"/>
                </a:solidFill>
                <a:latin typeface="Inter"/>
              </a:defRPr>
            </a:pPr>
            <a:r>
              <a:t>innovatewithajay.com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92240"/>
            <a:ext cx="457200" cy="1828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r">
              <a:lnSpc>
                <a:spcPct val="105000"/>
              </a:lnSpc>
              <a:spcAft>
                <a:spcPts val="800"/>
              </a:spcAft>
              <a:defRPr sz="1000" b="0">
                <a:solidFill>
                  <a:srgbClr val="0B0B0B"/>
                </a:solidFill>
                <a:latin typeface="Inter"/>
              </a:defRPr>
            </a:pPr>
            <a:r>
              <a:t>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435608"/>
            <a:ext cx="10972800" cy="7772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3400" b="1">
                <a:solidFill>
                  <a:srgbClr val="0B0B0B"/>
                </a:solidFill>
                <a:latin typeface="Inter"/>
              </a:defRPr>
            </a:pPr>
            <a:r>
              <a:t>Workshop / session agenda.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792" y="2487168"/>
            <a:ext cx="10927080" cy="60350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606040"/>
            <a:ext cx="1828800" cy="36576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800" b="1">
                <a:solidFill>
                  <a:srgbClr val="0B0B0B"/>
                </a:solidFill>
                <a:latin typeface="Inter"/>
              </a:defRPr>
            </a:pPr>
            <a:r>
              <a:t>[Time]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88920" y="2606040"/>
            <a:ext cx="8321040" cy="36576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100" b="0">
                <a:solidFill>
                  <a:srgbClr val="0B0B0B"/>
                </a:solidFill>
                <a:latin typeface="Inter"/>
              </a:defRPr>
            </a:pPr>
            <a:r>
              <a:t>[Introduction and outcomes]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1792" y="3236976"/>
            <a:ext cx="10927080" cy="60350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3355848"/>
            <a:ext cx="1828800" cy="36576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800" b="1">
                <a:solidFill>
                  <a:srgbClr val="0B0B0B"/>
                </a:solidFill>
                <a:latin typeface="Inter"/>
              </a:defRPr>
            </a:pPr>
            <a:r>
              <a:t>[Time]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88920" y="3355848"/>
            <a:ext cx="8321040" cy="36576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100" b="0">
                <a:solidFill>
                  <a:srgbClr val="0B0B0B"/>
                </a:solidFill>
                <a:latin typeface="Inter"/>
              </a:defRPr>
            </a:pPr>
            <a:r>
              <a:t>[Core concept and demonstration]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792" y="3986784"/>
            <a:ext cx="10927080" cy="60350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105656"/>
            <a:ext cx="1828800" cy="36576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800" b="1">
                <a:solidFill>
                  <a:srgbClr val="0B0B0B"/>
                </a:solidFill>
                <a:latin typeface="Inter"/>
              </a:defRPr>
            </a:pPr>
            <a:r>
              <a:t>[Time]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88920" y="4105656"/>
            <a:ext cx="8321040" cy="36576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100" b="0">
                <a:solidFill>
                  <a:srgbClr val="0B0B0B"/>
                </a:solidFill>
                <a:latin typeface="Inter"/>
              </a:defRPr>
            </a:pPr>
            <a:r>
              <a:t>[Guided hands-on exercise]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792" y="4736592"/>
            <a:ext cx="10927080" cy="60350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4855464"/>
            <a:ext cx="1828800" cy="36576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800" b="1">
                <a:solidFill>
                  <a:srgbClr val="0B0B0B"/>
                </a:solidFill>
                <a:latin typeface="Inter"/>
              </a:defRPr>
            </a:pPr>
            <a:r>
              <a:t>[Time]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88920" y="4855464"/>
            <a:ext cx="8321040" cy="36576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100" b="0">
                <a:solidFill>
                  <a:srgbClr val="0B0B0B"/>
                </a:solidFill>
                <a:latin typeface="Inter"/>
              </a:defRPr>
            </a:pPr>
            <a:r>
              <a:t>[Review, questions and next steps]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WA_horizontal_full_light_no_tag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46888"/>
            <a:ext cx="3383280" cy="8693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6928" y="6382512"/>
            <a:ext cx="11018520" cy="10972"/>
          </a:xfrm>
          <a:prstGeom prst="rect">
            <a:avLst/>
          </a:prstGeom>
          <a:solidFill>
            <a:srgbClr val="DEDE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6492240"/>
            <a:ext cx="4572000" cy="1828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000" b="0">
                <a:solidFill>
                  <a:srgbClr val="2E2E2E"/>
                </a:solidFill>
                <a:latin typeface="Inter"/>
              </a:defRPr>
            </a:pPr>
            <a:r>
              <a:t>innovatewithajay.com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92240"/>
            <a:ext cx="457200" cy="1828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r">
              <a:lnSpc>
                <a:spcPct val="105000"/>
              </a:lnSpc>
              <a:spcAft>
                <a:spcPts val="800"/>
              </a:spcAft>
              <a:defRPr sz="1000" b="0">
                <a:solidFill>
                  <a:srgbClr val="0B0B0B"/>
                </a:solidFill>
                <a:latin typeface="Inter"/>
              </a:defRPr>
            </a:pPr>
            <a:r>
              <a:t>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435608"/>
            <a:ext cx="10972800" cy="7772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3400" b="1">
                <a:solidFill>
                  <a:srgbClr val="0B0B0B"/>
                </a:solidFill>
                <a:latin typeface="Inter"/>
              </a:defRPr>
            </a:pPr>
            <a:r>
              <a:t>Show the work.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792" y="2450592"/>
            <a:ext cx="6583680" cy="3401568"/>
          </a:xfrm>
          <a:prstGeom prst="rect">
            <a:avLst/>
          </a:prstGeom>
          <a:solidFill>
            <a:srgbClr val="F4F4F4"/>
          </a:solidFill>
          <a:ln w="12700">
            <a:solidFill>
              <a:srgbClr val="DEDEDE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3931920"/>
            <a:ext cx="5806440" cy="6400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  <a:defRPr sz="2200" b="0">
                <a:solidFill>
                  <a:srgbClr val="2E2E2E"/>
                </a:solidFill>
                <a:latin typeface="Inter"/>
              </a:defRPr>
            </a:pPr>
            <a:r>
              <a:t>[Insert actual project screenshot]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35240" y="2697480"/>
            <a:ext cx="3840480" cy="5486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800" b="1">
                <a:solidFill>
                  <a:srgbClr val="0B0B0B"/>
                </a:solidFill>
                <a:latin typeface="Inter"/>
              </a:defRPr>
            </a:pPr>
            <a:r>
              <a:t>[Project name]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35240" y="3493008"/>
            <a:ext cx="3749039" cy="22860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800" b="0">
                <a:solidFill>
                  <a:srgbClr val="2E2E2E"/>
                </a:solidFill>
                <a:latin typeface="Inter"/>
              </a:defRPr>
            </a:pPr>
            <a:r>
              <a:t>Problem</a:t>
            </a:r>
          </a:p>
          <a:p>
            <a:pPr algn="l">
              <a:lnSpc>
                <a:spcPct val="105000"/>
              </a:lnSpc>
              <a:spcAft>
                <a:spcPts val="800"/>
              </a:spcAft>
              <a:defRPr sz="1800" b="0">
                <a:solidFill>
                  <a:srgbClr val="2E2E2E"/>
                </a:solidFill>
                <a:latin typeface="Inter"/>
              </a:defRPr>
            </a:pPr>
            <a:r>
              <a:t>[What needed solving?]</a:t>
            </a:r>
          </a:p>
          <a:p>
            <a:pPr algn="l">
              <a:lnSpc>
                <a:spcPct val="105000"/>
              </a:lnSpc>
              <a:spcAft>
                <a:spcPts val="800"/>
              </a:spcAft>
              <a:defRPr sz="1800" b="0">
                <a:solidFill>
                  <a:srgbClr val="2E2E2E"/>
                </a:solidFill>
                <a:latin typeface="Inter"/>
              </a:defRPr>
            </a:pPr>
          </a:p>
          <a:p>
            <a:pPr algn="l">
              <a:lnSpc>
                <a:spcPct val="105000"/>
              </a:lnSpc>
              <a:spcAft>
                <a:spcPts val="800"/>
              </a:spcAft>
              <a:defRPr sz="1800" b="0">
                <a:solidFill>
                  <a:srgbClr val="2E2E2E"/>
                </a:solidFill>
                <a:latin typeface="Inter"/>
              </a:defRPr>
            </a:pPr>
            <a:r>
              <a:t>Approach</a:t>
            </a:r>
          </a:p>
          <a:p>
            <a:pPr algn="l">
              <a:lnSpc>
                <a:spcPct val="105000"/>
              </a:lnSpc>
              <a:spcAft>
                <a:spcPts val="800"/>
              </a:spcAft>
              <a:defRPr sz="1800" b="0">
                <a:solidFill>
                  <a:srgbClr val="2E2E2E"/>
                </a:solidFill>
                <a:latin typeface="Inter"/>
              </a:defRPr>
            </a:pPr>
            <a:r>
              <a:t>[What was built and why?]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WA_horizontal_full_light_no_tag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46888"/>
            <a:ext cx="3383280" cy="8693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6928" y="6382512"/>
            <a:ext cx="11018520" cy="10972"/>
          </a:xfrm>
          <a:prstGeom prst="rect">
            <a:avLst/>
          </a:prstGeom>
          <a:solidFill>
            <a:srgbClr val="DEDE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6492240"/>
            <a:ext cx="4572000" cy="1828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000" b="0">
                <a:solidFill>
                  <a:srgbClr val="2E2E2E"/>
                </a:solidFill>
                <a:latin typeface="Inter"/>
              </a:defRPr>
            </a:pPr>
            <a:r>
              <a:t>innovatewithajay.com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92240"/>
            <a:ext cx="457200" cy="1828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r">
              <a:lnSpc>
                <a:spcPct val="105000"/>
              </a:lnSpc>
              <a:spcAft>
                <a:spcPts val="800"/>
              </a:spcAft>
              <a:defRPr sz="1000" b="0">
                <a:solidFill>
                  <a:srgbClr val="0B0B0B"/>
                </a:solidFill>
                <a:latin typeface="Inter"/>
              </a:defRPr>
            </a:pPr>
            <a:r>
              <a:t>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435608"/>
            <a:ext cx="10972800" cy="7772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3400" b="1">
                <a:solidFill>
                  <a:srgbClr val="0B0B0B"/>
                </a:solidFill>
                <a:latin typeface="Inter"/>
              </a:defRPr>
            </a:pPr>
            <a:r>
              <a:t>Evidence, not exaggeration.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2670048"/>
            <a:ext cx="3429000" cy="5486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500" b="1">
                <a:solidFill>
                  <a:srgbClr val="0B0B0B"/>
                </a:solidFill>
                <a:latin typeface="Inter"/>
              </a:defRPr>
            </a:pPr>
            <a:r>
              <a:t>Challenge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3566160"/>
            <a:ext cx="3337560" cy="14630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100" b="0">
                <a:solidFill>
                  <a:srgbClr val="2E2E2E"/>
                </a:solidFill>
                <a:latin typeface="Inter"/>
              </a:defRPr>
            </a:pPr>
            <a:r>
              <a:t>[Describe the verified starting point.]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80559" y="2670048"/>
            <a:ext cx="3429000" cy="5486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500" b="1">
                <a:solidFill>
                  <a:srgbClr val="0B0B0B"/>
                </a:solidFill>
                <a:latin typeface="Inter"/>
              </a:defRPr>
            </a:pPr>
            <a:r>
              <a:t>Work delivered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80559" y="3566160"/>
            <a:ext cx="3337560" cy="14630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100" b="0">
                <a:solidFill>
                  <a:srgbClr val="2E2E2E"/>
                </a:solidFill>
                <a:latin typeface="Inter"/>
              </a:defRPr>
            </a:pPr>
            <a:r>
              <a:t>[Describe the actual work completed.]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39327" y="2670048"/>
            <a:ext cx="3429000" cy="5486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500" b="1">
                <a:solidFill>
                  <a:srgbClr val="0B0B0B"/>
                </a:solidFill>
                <a:latin typeface="Inter"/>
              </a:defRPr>
            </a:pPr>
            <a:r>
              <a:t>Observed outcome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39327" y="3566160"/>
            <a:ext cx="3337560" cy="14630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100" b="0">
                <a:solidFill>
                  <a:srgbClr val="2E2E2E"/>
                </a:solidFill>
                <a:latin typeface="Inter"/>
              </a:defRPr>
            </a:pPr>
            <a:r>
              <a:t>[Add verified results or qualitative evidence.]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5742432"/>
            <a:ext cx="10789920" cy="3200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400" b="0">
                <a:solidFill>
                  <a:srgbClr val="2E2E2E"/>
                </a:solidFill>
                <a:latin typeface="Inter"/>
              </a:defRPr>
            </a:pPr>
            <a:r>
              <a:t>Use approved facts only. Do not add illustrative numbers as real results.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B0B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WA_horizontal_full_dark_no_tag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46888"/>
            <a:ext cx="3383280" cy="8693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6928" y="6382512"/>
            <a:ext cx="11018520" cy="10972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6492240"/>
            <a:ext cx="4572000" cy="1828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000" b="0">
                <a:solidFill>
                  <a:srgbClr val="A8A8A8"/>
                </a:solidFill>
                <a:latin typeface="Inter"/>
              </a:defRPr>
            </a:pPr>
            <a:r>
              <a:t>innovatewithajay.com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92240"/>
            <a:ext cx="457200" cy="1828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r">
              <a:lnSpc>
                <a:spcPct val="105000"/>
              </a:lnSpc>
              <a:spcAft>
                <a:spcPts val="800"/>
              </a:spcAft>
              <a:defRPr sz="1000" b="0">
                <a:solidFill>
                  <a:srgbClr val="FFFFFF"/>
                </a:solidFill>
                <a:latin typeface="Inter"/>
              </a:defRPr>
            </a:pPr>
            <a:r>
              <a:t>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965960"/>
            <a:ext cx="10744200" cy="22860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4600" b="1">
                <a:solidFill>
                  <a:srgbClr val="FFFFFF"/>
                </a:solidFill>
                <a:latin typeface="Inter"/>
              </a:defRPr>
            </a:pPr>
            <a:r>
              <a:t>“[Add an approved</a:t>
            </a:r>
          </a:p>
          <a:p>
            <a:pPr algn="l">
              <a:lnSpc>
                <a:spcPct val="105000"/>
              </a:lnSpc>
              <a:spcAft>
                <a:spcPts val="800"/>
              </a:spcAft>
              <a:defRPr sz="4600" b="1">
                <a:solidFill>
                  <a:srgbClr val="FFFFFF"/>
                </a:solidFill>
                <a:latin typeface="Inter"/>
              </a:defRPr>
            </a:pPr>
            <a:r>
              <a:t>client or learner quote.]”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4663440"/>
            <a:ext cx="1051560" cy="54864"/>
          </a:xfrm>
          <a:prstGeom prst="rect">
            <a:avLst/>
          </a:prstGeom>
          <a:solidFill>
            <a:srgbClr val="FF6A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5166360"/>
            <a:ext cx="10424160" cy="4572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200" b="0">
                <a:solidFill>
                  <a:srgbClr val="FFFFFF"/>
                </a:solidFill>
                <a:latin typeface="Inter"/>
              </a:defRPr>
            </a:pPr>
            <a:r>
              <a:t>[Name]  /  [Role or program]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" y="5742432"/>
            <a:ext cx="10058400" cy="27432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300" b="0">
                <a:solidFill>
                  <a:srgbClr val="A8A8A8"/>
                </a:solidFill>
                <a:latin typeface="Inter"/>
              </a:defRPr>
            </a:pPr>
            <a:r>
              <a:t>Publish only with permission.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WA_horizontal_full_light_no_tag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46888"/>
            <a:ext cx="3383280" cy="8693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6928" y="6382512"/>
            <a:ext cx="11018520" cy="10972"/>
          </a:xfrm>
          <a:prstGeom prst="rect">
            <a:avLst/>
          </a:prstGeom>
          <a:solidFill>
            <a:srgbClr val="DEDE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6492240"/>
            <a:ext cx="4572000" cy="1828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000" b="0">
                <a:solidFill>
                  <a:srgbClr val="2E2E2E"/>
                </a:solidFill>
                <a:latin typeface="Inter"/>
              </a:defRPr>
            </a:pPr>
            <a:r>
              <a:t>innovatewithajay.com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92240"/>
            <a:ext cx="457200" cy="1828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r">
              <a:lnSpc>
                <a:spcPct val="105000"/>
              </a:lnSpc>
              <a:spcAft>
                <a:spcPts val="800"/>
              </a:spcAft>
              <a:defRPr sz="1000" b="0">
                <a:solidFill>
                  <a:srgbClr val="0B0B0B"/>
                </a:solidFill>
                <a:latin typeface="Inter"/>
              </a:defRPr>
            </a:pPr>
            <a: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435608"/>
            <a:ext cx="10972800" cy="7772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3400" b="1">
                <a:solidFill>
                  <a:srgbClr val="0B0B0B"/>
                </a:solidFill>
                <a:latin typeface="Inter"/>
              </a:defRPr>
            </a:pPr>
            <a:r>
              <a:t>Scope and commercial discussion.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615184"/>
            <a:ext cx="4846320" cy="50292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700" b="1">
                <a:solidFill>
                  <a:srgbClr val="0B0B0B"/>
                </a:solidFill>
                <a:latin typeface="Inter"/>
              </a:defRPr>
            </a:pPr>
            <a:r>
              <a:t>Included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3319272"/>
            <a:ext cx="4937760" cy="173736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100" b="0">
                <a:solidFill>
                  <a:srgbClr val="2E2E2E"/>
                </a:solidFill>
                <a:latin typeface="Inter"/>
              </a:defRPr>
            </a:pPr>
            <a:r>
              <a:t>[Deliverable 1]</a:t>
            </a:r>
          </a:p>
          <a:p>
            <a:pPr algn="l">
              <a:lnSpc>
                <a:spcPct val="105000"/>
              </a:lnSpc>
              <a:spcAft>
                <a:spcPts val="800"/>
              </a:spcAft>
              <a:defRPr sz="2100" b="0">
                <a:solidFill>
                  <a:srgbClr val="2E2E2E"/>
                </a:solidFill>
                <a:latin typeface="Inter"/>
              </a:defRPr>
            </a:pPr>
            <a:r>
              <a:t>[Deliverable 2]</a:t>
            </a:r>
          </a:p>
          <a:p>
            <a:pPr algn="l">
              <a:lnSpc>
                <a:spcPct val="105000"/>
              </a:lnSpc>
              <a:spcAft>
                <a:spcPts val="800"/>
              </a:spcAft>
              <a:defRPr sz="2100" b="0">
                <a:solidFill>
                  <a:srgbClr val="2E2E2E"/>
                </a:solidFill>
                <a:latin typeface="Inter"/>
              </a:defRPr>
            </a:pPr>
            <a:r>
              <a:t>[Review / support scope]</a:t>
            </a:r>
          </a:p>
        </p:txBody>
      </p:sp>
      <p:sp>
        <p:nvSpPr>
          <p:cNvPr id="9" name="Rectangle 8"/>
          <p:cNvSpPr/>
          <p:nvPr/>
        </p:nvSpPr>
        <p:spPr>
          <a:xfrm>
            <a:off x="6492240" y="2468880"/>
            <a:ext cx="5029200" cy="333756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766560" y="2743200"/>
            <a:ext cx="4389120" cy="50292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500" b="1">
                <a:solidFill>
                  <a:srgbClr val="0B0B0B"/>
                </a:solidFill>
                <a:latin typeface="Inter"/>
              </a:defRPr>
            </a:pPr>
            <a:r>
              <a:t>Proposed engagement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6560" y="3538728"/>
            <a:ext cx="4389120" cy="18288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800" b="0">
                <a:solidFill>
                  <a:srgbClr val="2E2E2E"/>
                </a:solidFill>
                <a:latin typeface="Inter"/>
              </a:defRPr>
            </a:pPr>
            <a:r>
              <a:t>Fee: [Amount and currency]</a:t>
            </a:r>
          </a:p>
          <a:p>
            <a:pPr algn="l">
              <a:lnSpc>
                <a:spcPct val="105000"/>
              </a:lnSpc>
              <a:spcAft>
                <a:spcPts val="800"/>
              </a:spcAft>
              <a:defRPr sz="1800" b="0">
                <a:solidFill>
                  <a:srgbClr val="2E2E2E"/>
                </a:solidFill>
                <a:latin typeface="Inter"/>
              </a:defRPr>
            </a:pPr>
            <a:r>
              <a:t>Timeline: [Dates / duration]</a:t>
            </a:r>
          </a:p>
          <a:p>
            <a:pPr algn="l">
              <a:lnSpc>
                <a:spcPct val="105000"/>
              </a:lnSpc>
              <a:spcAft>
                <a:spcPts val="800"/>
              </a:spcAft>
              <a:defRPr sz="1800" b="0">
                <a:solidFill>
                  <a:srgbClr val="2E2E2E"/>
                </a:solidFill>
                <a:latin typeface="Inter"/>
              </a:defRPr>
            </a:pPr>
            <a:r>
              <a:t>Payment terms: [Terms]</a:t>
            </a:r>
          </a:p>
          <a:p>
            <a:pPr algn="l">
              <a:lnSpc>
                <a:spcPct val="105000"/>
              </a:lnSpc>
              <a:spcAft>
                <a:spcPts val="800"/>
              </a:spcAft>
              <a:defRPr sz="1800" b="0">
                <a:solidFill>
                  <a:srgbClr val="2E2E2E"/>
                </a:solidFill>
                <a:latin typeface="Inter"/>
              </a:defRPr>
            </a:pPr>
            <a:r>
              <a:t>Exclusions: [Out-of-scope work]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WA_horizontal_full_light_no_tag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46888"/>
            <a:ext cx="3383280" cy="8693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6928" y="6382512"/>
            <a:ext cx="11018520" cy="10972"/>
          </a:xfrm>
          <a:prstGeom prst="rect">
            <a:avLst/>
          </a:prstGeom>
          <a:solidFill>
            <a:srgbClr val="DEDE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6492240"/>
            <a:ext cx="4572000" cy="1828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000" b="0">
                <a:solidFill>
                  <a:srgbClr val="2E2E2E"/>
                </a:solidFill>
                <a:latin typeface="Inter"/>
              </a:defRPr>
            </a:pPr>
            <a:r>
              <a:t>innovatewithajay.com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92240"/>
            <a:ext cx="457200" cy="1828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r">
              <a:lnSpc>
                <a:spcPct val="105000"/>
              </a:lnSpc>
              <a:spcAft>
                <a:spcPts val="800"/>
              </a:spcAft>
              <a:defRPr sz="1000" b="0">
                <a:solidFill>
                  <a:srgbClr val="0B0B0B"/>
                </a:solidFill>
                <a:latin typeface="Inter"/>
              </a:defRPr>
            </a:pPr>
            <a: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435608"/>
            <a:ext cx="10972800" cy="7772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3400" b="1">
                <a:solidFill>
                  <a:srgbClr val="0B0B0B"/>
                </a:solidFill>
                <a:latin typeface="Inter"/>
              </a:defRPr>
            </a:pPr>
            <a:r>
              <a:t>What happens next?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2542032"/>
            <a:ext cx="548640" cy="548640"/>
          </a:xfrm>
          <a:prstGeom prst="rect">
            <a:avLst/>
          </a:prstGeom>
          <a:solidFill>
            <a:srgbClr val="FF6A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633472"/>
            <a:ext cx="548640" cy="36576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  <a:defRPr sz="2000" b="1">
                <a:solidFill>
                  <a:srgbClr val="0B0B0B"/>
                </a:solidFill>
                <a:latin typeface="Inter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08760" y="2560320"/>
            <a:ext cx="2834640" cy="5486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600" b="1">
                <a:solidFill>
                  <a:srgbClr val="0B0B0B"/>
                </a:solidFill>
                <a:latin typeface="Inter"/>
              </a:defRPr>
            </a:pPr>
            <a:r>
              <a:t>Confirm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633472"/>
            <a:ext cx="6583680" cy="50292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100" b="0">
                <a:solidFill>
                  <a:srgbClr val="2E2E2E"/>
                </a:solidFill>
                <a:latin typeface="Inter"/>
              </a:defRPr>
            </a:pPr>
            <a:r>
              <a:t>[Objective, audience and scope]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3547872"/>
            <a:ext cx="548640" cy="548640"/>
          </a:xfrm>
          <a:prstGeom prst="rect">
            <a:avLst/>
          </a:prstGeom>
          <a:solidFill>
            <a:srgbClr val="FF6A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3639312"/>
            <a:ext cx="548640" cy="36576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  <a:defRPr sz="2000" b="1">
                <a:solidFill>
                  <a:srgbClr val="0B0B0B"/>
                </a:solidFill>
                <a:latin typeface="Inter"/>
              </a:defRPr>
            </a:pPr>
            <a: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3566160"/>
            <a:ext cx="2834640" cy="5486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600" b="1">
                <a:solidFill>
                  <a:srgbClr val="0B0B0B"/>
                </a:solidFill>
                <a:latin typeface="Inter"/>
              </a:defRPr>
            </a:pPr>
            <a:r>
              <a:t>Prepare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3639312"/>
            <a:ext cx="6583680" cy="50292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100" b="0">
                <a:solidFill>
                  <a:srgbClr val="2E2E2E"/>
                </a:solidFill>
                <a:latin typeface="Inter"/>
              </a:defRPr>
            </a:pPr>
            <a:r>
              <a:t>[Inputs, access and scheduling]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4553712"/>
            <a:ext cx="548640" cy="548640"/>
          </a:xfrm>
          <a:prstGeom prst="rect">
            <a:avLst/>
          </a:prstGeom>
          <a:solidFill>
            <a:srgbClr val="FF6A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4645152"/>
            <a:ext cx="548640" cy="36576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  <a:defRPr sz="2000" b="1">
                <a:solidFill>
                  <a:srgbClr val="0B0B0B"/>
                </a:solidFill>
                <a:latin typeface="Inter"/>
              </a:defRPr>
            </a:pPr>
            <a: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4572000"/>
            <a:ext cx="2834640" cy="54864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600" b="1">
                <a:solidFill>
                  <a:srgbClr val="0B0B0B"/>
                </a:solidFill>
                <a:latin typeface="Inter"/>
              </a:defRPr>
            </a:pPr>
            <a:r>
              <a:t>Begin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4645152"/>
            <a:ext cx="6583680" cy="50292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100" b="0">
                <a:solidFill>
                  <a:srgbClr val="2E2E2E"/>
                </a:solidFill>
                <a:latin typeface="Inter"/>
              </a:defRPr>
            </a:pPr>
            <a:r>
              <a:t>[Kick-off date and owner]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B0B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WA_horizontal_full_dark_no_tag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46888"/>
            <a:ext cx="3383280" cy="8693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6928" y="6382512"/>
            <a:ext cx="11018520" cy="10972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6492240"/>
            <a:ext cx="4572000" cy="1828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000" b="0">
                <a:solidFill>
                  <a:srgbClr val="A8A8A8"/>
                </a:solidFill>
                <a:latin typeface="Inter"/>
              </a:defRPr>
            </a:pPr>
            <a:r>
              <a:t>innovatewithajay.com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92240"/>
            <a:ext cx="457200" cy="1828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r">
              <a:lnSpc>
                <a:spcPct val="105000"/>
              </a:lnSpc>
              <a:spcAft>
                <a:spcPts val="800"/>
              </a:spcAft>
              <a:defRPr sz="1000" b="0">
                <a:solidFill>
                  <a:srgbClr val="FFFFFF"/>
                </a:solidFill>
                <a:latin typeface="Inter"/>
              </a:defRPr>
            </a:pPr>
            <a: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883664"/>
            <a:ext cx="10927080" cy="210312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6000" b="1">
                <a:solidFill>
                  <a:srgbClr val="FFFFFF"/>
                </a:solidFill>
                <a:latin typeface="Inter"/>
              </a:defRPr>
            </a:pPr>
            <a:r>
              <a:t>What are you</a:t>
            </a:r>
          </a:p>
          <a:p>
            <a:pPr algn="l">
              <a:lnSpc>
                <a:spcPct val="105000"/>
              </a:lnSpc>
              <a:spcAft>
                <a:spcPts val="800"/>
              </a:spcAft>
              <a:defRPr sz="6000" b="1">
                <a:solidFill>
                  <a:srgbClr val="FFFFFF"/>
                </a:solidFill>
                <a:latin typeface="Inter"/>
              </a:defRPr>
            </a:pPr>
            <a:r>
              <a:t>ready to build?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4828032"/>
            <a:ext cx="10058400" cy="5303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3000" b="1">
                <a:solidFill>
                  <a:srgbClr val="FF6A00"/>
                </a:solidFill>
                <a:latin typeface="Inter"/>
              </a:defRPr>
            </a:pPr>
            <a:r>
              <a:t>innovatewithajay.com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5577840"/>
            <a:ext cx="10058400" cy="36576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800" b="0">
                <a:solidFill>
                  <a:srgbClr val="FFFFFF"/>
                </a:solidFill>
                <a:latin typeface="Inter"/>
              </a:defRPr>
            </a:pPr>
            <a:r>
              <a:t>Ajay Prajapat  /  ajayprajapat@live.com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InnovateWithAjay — Presentation Template</dc:title>
  <dc:subject/>
  <dc:creator>InnovateWithAjay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