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Lst>
  <p:sldSz cx="12191969" cy="7619969"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3.png"/><Relationship Id="rId6" Type="http://schemas.openxmlformats.org/officeDocument/2006/relationships/image" Target="../media/image6.png"/><Relationship Id="rId7"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png"/><Relationship Id="rId3" Type="http://schemas.openxmlformats.org/officeDocument/2006/relationships/image" Target="../media/image15.pn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png"/><Relationship Id="rId3" Type="http://schemas.openxmlformats.org/officeDocument/2006/relationships/image" Target="../media/image1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png"/><Relationship Id="rId3" Type="http://schemas.openxmlformats.org/officeDocument/2006/relationships/image" Target="../media/image2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png"/><Relationship Id="rId3" Type="http://schemas.openxmlformats.org/officeDocument/2006/relationships/image" Target="../media/image2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png"/><Relationship Id="rId3" Type="http://schemas.openxmlformats.org/officeDocument/2006/relationships/image" Target="../media/image24.png"/><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B0B0B"/>
        </a:solidFill>
        <a:effectLst/>
      </p:bgPr>
    </p:bg>
    <p:spTree>
      <p:nvGrpSpPr>
        <p:cNvPr id="1" name=""/>
        <p:cNvGrpSpPr/>
        <p:nvPr/>
      </p:nvGrpSpPr>
      <p:grpSpPr/>
      <p:sp>
        <p:nvSpPr>
          <p:cNvPr id="2" name="TextBox 1"/>
          <p:cNvSpPr txBox="1"/>
          <p:nvPr/>
        </p:nvSpPr>
        <p:spPr>
          <a:xfrm>
            <a:off x="594360" y="365760"/>
            <a:ext cx="10058400" cy="228600"/>
          </a:xfrm>
          <a:prstGeom prst="rect">
            <a:avLst/>
          </a:prstGeom>
          <a:noFill/>
        </p:spPr>
        <p:txBody>
          <a:bodyPr wrap="square" lIns="0" rIns="0" tIns="0" bIns="0">
            <a:spAutoFit/>
          </a:bodyPr>
          <a:lstStyle/>
          <a:p>
            <a:pPr algn="l">
              <a:spcAft>
                <a:spcPts val="800"/>
              </a:spcAft>
              <a:defRPr sz="1100" b="1">
                <a:solidFill>
                  <a:srgbClr val="FF6A00"/>
                </a:solidFill>
                <a:latin typeface="Inter"/>
              </a:defRPr>
            </a:pPr>
            <a:r>
              <a:t>INNOVATEWITHAJAY</a:t>
            </a:r>
          </a:p>
        </p:txBody>
      </p:sp>
      <p:sp>
        <p:nvSpPr>
          <p:cNvPr id="3" name="TextBox 2"/>
          <p:cNvSpPr txBox="1"/>
          <p:nvPr/>
        </p:nvSpPr>
        <p:spPr>
          <a:xfrm>
            <a:off x="594360" y="768096"/>
            <a:ext cx="10972800" cy="566928"/>
          </a:xfrm>
          <a:prstGeom prst="rect">
            <a:avLst/>
          </a:prstGeom>
          <a:noFill/>
        </p:spPr>
        <p:txBody>
          <a:bodyPr wrap="square" lIns="0" rIns="0" tIns="0" bIns="0">
            <a:spAutoFit/>
          </a:bodyPr>
          <a:lstStyle/>
          <a:p>
            <a:pPr algn="l">
              <a:spcAft>
                <a:spcPts val="800"/>
              </a:spcAft>
              <a:defRPr sz="3300" b="1">
                <a:solidFill>
                  <a:srgbClr val="FFFFFF"/>
                </a:solidFill>
                <a:latin typeface="Inter"/>
              </a:defRPr>
            </a:pPr>
            <a:r>
              <a:t>Brand guidelines</a:t>
            </a:r>
          </a:p>
        </p:txBody>
      </p:sp>
      <p:sp>
        <p:nvSpPr>
          <p:cNvPr id="4" name="TextBox 3"/>
          <p:cNvSpPr txBox="1"/>
          <p:nvPr/>
        </p:nvSpPr>
        <p:spPr>
          <a:xfrm>
            <a:off x="594360" y="1463040"/>
            <a:ext cx="10881360" cy="658368"/>
          </a:xfrm>
          <a:prstGeom prst="rect">
            <a:avLst/>
          </a:prstGeom>
          <a:noFill/>
        </p:spPr>
        <p:txBody>
          <a:bodyPr wrap="square" lIns="0" rIns="0" tIns="0" bIns="0">
            <a:spAutoFit/>
          </a:bodyPr>
          <a:lstStyle/>
          <a:p>
            <a:pPr algn="l">
              <a:spcAft>
                <a:spcPts val="800"/>
              </a:spcAft>
              <a:defRPr sz="1600" b="0">
                <a:solidFill>
                  <a:srgbClr val="B8B8B8"/>
                </a:solidFill>
                <a:latin typeface="Inter"/>
              </a:defRPr>
            </a:pPr>
            <a:r>
              <a:t>A practical identity for people who learn, build and innovate.</a:t>
            </a:r>
          </a:p>
        </p:txBody>
      </p:sp>
      <p:sp>
        <p:nvSpPr>
          <p:cNvPr id="5" name="Rectangle 4"/>
          <p:cNvSpPr/>
          <p:nvPr/>
        </p:nvSpPr>
        <p:spPr>
          <a:xfrm>
            <a:off x="594360" y="7059168"/>
            <a:ext cx="11000232" cy="10972"/>
          </a:xfrm>
          <a:prstGeom prst="rect">
            <a:avLst/>
          </a:prstGeom>
          <a:solidFill>
            <a:srgbClr val="333333"/>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6" name="TextBox 5"/>
          <p:cNvSpPr txBox="1"/>
          <p:nvPr/>
        </p:nvSpPr>
        <p:spPr>
          <a:xfrm>
            <a:off x="594360" y="7223760"/>
            <a:ext cx="9144000" cy="192024"/>
          </a:xfrm>
          <a:prstGeom prst="rect">
            <a:avLst/>
          </a:prstGeom>
          <a:noFill/>
        </p:spPr>
        <p:txBody>
          <a:bodyPr wrap="square" lIns="0" rIns="0" tIns="0" bIns="0">
            <a:spAutoFit/>
          </a:bodyPr>
          <a:lstStyle/>
          <a:p>
            <a:pPr algn="l">
              <a:spcAft>
                <a:spcPts val="800"/>
              </a:spcAft>
              <a:defRPr sz="900" b="0">
                <a:solidFill>
                  <a:srgbClr val="A8A8A8"/>
                </a:solidFill>
                <a:latin typeface="Inter"/>
              </a:defRPr>
            </a:pPr>
            <a:r>
              <a:t>INNOVATEWITHAJAY  /  CLEAN LAPTOP EDITION  /  v2.0</a:t>
            </a:r>
          </a:p>
        </p:txBody>
      </p:sp>
      <p:sp>
        <p:nvSpPr>
          <p:cNvPr id="7" name="TextBox 6"/>
          <p:cNvSpPr txBox="1"/>
          <p:nvPr/>
        </p:nvSpPr>
        <p:spPr>
          <a:xfrm>
            <a:off x="11091672" y="7223760"/>
            <a:ext cx="502920" cy="192024"/>
          </a:xfrm>
          <a:prstGeom prst="rect">
            <a:avLst/>
          </a:prstGeom>
          <a:noFill/>
        </p:spPr>
        <p:txBody>
          <a:bodyPr wrap="square" lIns="0" rIns="0" tIns="0" bIns="0">
            <a:spAutoFit/>
          </a:bodyPr>
          <a:lstStyle/>
          <a:p>
            <a:pPr algn="r">
              <a:spcAft>
                <a:spcPts val="800"/>
              </a:spcAft>
              <a:defRPr sz="900" b="0">
                <a:solidFill>
                  <a:srgbClr val="A8A8A8"/>
                </a:solidFill>
                <a:latin typeface="Inter"/>
              </a:defRPr>
            </a:pPr>
            <a:r>
              <a:t>01</a:t>
            </a:r>
          </a:p>
        </p:txBody>
      </p:sp>
      <p:pic>
        <p:nvPicPr>
          <p:cNvPr id="8" name="Picture 7" descr="IWA_horizontal_full_dark.png"/>
          <p:cNvPicPr>
            <a:picLocks noChangeAspect="1"/>
          </p:cNvPicPr>
          <p:nvPr/>
        </p:nvPicPr>
        <p:blipFill>
          <a:blip r:embed="rId2"/>
          <a:stretch>
            <a:fillRect/>
          </a:stretch>
        </p:blipFill>
        <p:spPr>
          <a:xfrm>
            <a:off x="1097280" y="2331943"/>
            <a:ext cx="9966960" cy="2559873"/>
          </a:xfrm>
          <a:prstGeom prst="rect">
            <a:avLst/>
          </a:prstGeom>
        </p:spPr>
      </p:pic>
      <p:sp>
        <p:nvSpPr>
          <p:cNvPr id="9" name="TextBox 8"/>
          <p:cNvSpPr txBox="1"/>
          <p:nvPr/>
        </p:nvSpPr>
        <p:spPr>
          <a:xfrm>
            <a:off x="960120" y="5577840"/>
            <a:ext cx="10287000" cy="502920"/>
          </a:xfrm>
          <a:prstGeom prst="rect">
            <a:avLst/>
          </a:prstGeom>
          <a:noFill/>
        </p:spPr>
        <p:txBody>
          <a:bodyPr wrap="square" lIns="0" rIns="0" tIns="0" bIns="0">
            <a:spAutoFit/>
          </a:bodyPr>
          <a:lstStyle/>
          <a:p>
            <a:pPr algn="l">
              <a:spcAft>
                <a:spcPts val="800"/>
              </a:spcAft>
              <a:defRPr sz="2400" b="1">
                <a:solidFill>
                  <a:srgbClr val="FFFFFF"/>
                </a:solidFill>
                <a:latin typeface="Inter"/>
              </a:defRPr>
            </a:pPr>
            <a:r>
              <a:t>Clean laptop. Compact iA. One AI sparkle.</a:t>
            </a:r>
          </a:p>
        </p:txBody>
      </p:sp>
      <p:sp>
        <p:nvSpPr>
          <p:cNvPr id="10" name="TextBox 9"/>
          <p:cNvSpPr txBox="1"/>
          <p:nvPr/>
        </p:nvSpPr>
        <p:spPr>
          <a:xfrm>
            <a:off x="960120" y="6217920"/>
            <a:ext cx="10058400" cy="320040"/>
          </a:xfrm>
          <a:prstGeom prst="rect">
            <a:avLst/>
          </a:prstGeom>
          <a:noFill/>
        </p:spPr>
        <p:txBody>
          <a:bodyPr wrap="square" lIns="0" rIns="0" tIns="0" bIns="0">
            <a:spAutoFit/>
          </a:bodyPr>
          <a:lstStyle/>
          <a:p>
            <a:pPr algn="l">
              <a:spcAft>
                <a:spcPts val="800"/>
              </a:spcAft>
              <a:defRPr sz="1400" b="0">
                <a:solidFill>
                  <a:srgbClr val="A8A8A8"/>
                </a:solidFill>
                <a:latin typeface="Inter"/>
              </a:defRPr>
            </a:pPr>
            <a:r>
              <a:t>Production edition 2.0  /  29 October 2026</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94360" y="365760"/>
            <a:ext cx="10058400" cy="228600"/>
          </a:xfrm>
          <a:prstGeom prst="rect">
            <a:avLst/>
          </a:prstGeom>
          <a:noFill/>
        </p:spPr>
        <p:txBody>
          <a:bodyPr wrap="square" lIns="0" rIns="0" tIns="0" bIns="0">
            <a:spAutoFit/>
          </a:bodyPr>
          <a:lstStyle/>
          <a:p>
            <a:pPr algn="l">
              <a:spcAft>
                <a:spcPts val="800"/>
              </a:spcAft>
              <a:defRPr sz="1100" b="1">
                <a:solidFill>
                  <a:srgbClr val="FF6A00"/>
                </a:solidFill>
                <a:latin typeface="Inter"/>
              </a:defRPr>
            </a:pPr>
            <a:r>
              <a:t>01 / BRAND IDEA</a:t>
            </a:r>
          </a:p>
        </p:txBody>
      </p:sp>
      <p:sp>
        <p:nvSpPr>
          <p:cNvPr id="3" name="TextBox 2"/>
          <p:cNvSpPr txBox="1"/>
          <p:nvPr/>
        </p:nvSpPr>
        <p:spPr>
          <a:xfrm>
            <a:off x="594360" y="768096"/>
            <a:ext cx="10972800" cy="566928"/>
          </a:xfrm>
          <a:prstGeom prst="rect">
            <a:avLst/>
          </a:prstGeom>
          <a:noFill/>
        </p:spPr>
        <p:txBody>
          <a:bodyPr wrap="square" lIns="0" rIns="0" tIns="0" bIns="0">
            <a:spAutoFit/>
          </a:bodyPr>
          <a:lstStyle/>
          <a:p>
            <a:pPr algn="l">
              <a:spcAft>
                <a:spcPts val="800"/>
              </a:spcAft>
              <a:defRPr sz="3300" b="1">
                <a:solidFill>
                  <a:srgbClr val="0B0B0B"/>
                </a:solidFill>
                <a:latin typeface="Inter"/>
              </a:defRPr>
            </a:pPr>
            <a:r>
              <a:t>Practical, clear, forward-looking.</a:t>
            </a:r>
          </a:p>
        </p:txBody>
      </p:sp>
      <p:sp>
        <p:nvSpPr>
          <p:cNvPr id="4" name="TextBox 3"/>
          <p:cNvSpPr txBox="1"/>
          <p:nvPr/>
        </p:nvSpPr>
        <p:spPr>
          <a:xfrm>
            <a:off x="594360" y="1463040"/>
            <a:ext cx="10881360" cy="658368"/>
          </a:xfrm>
          <a:prstGeom prst="rect">
            <a:avLst/>
          </a:prstGeom>
          <a:noFill/>
        </p:spPr>
        <p:txBody>
          <a:bodyPr wrap="square" lIns="0" rIns="0" tIns="0" bIns="0">
            <a:spAutoFit/>
          </a:bodyPr>
          <a:lstStyle/>
          <a:p>
            <a:pPr algn="l">
              <a:spcAft>
                <a:spcPts val="800"/>
              </a:spcAft>
              <a:defRPr sz="1600" b="0">
                <a:solidFill>
                  <a:srgbClr val="606060"/>
                </a:solidFill>
                <a:latin typeface="Inter"/>
              </a:defRPr>
            </a:pPr>
            <a:r>
              <a:t>InnovateWithAjay connects technology learning, mentorship and implementation. This kit keeps that promise visually simple.</a:t>
            </a:r>
          </a:p>
        </p:txBody>
      </p:sp>
      <p:sp>
        <p:nvSpPr>
          <p:cNvPr id="5" name="Rectangle 4"/>
          <p:cNvSpPr/>
          <p:nvPr/>
        </p:nvSpPr>
        <p:spPr>
          <a:xfrm>
            <a:off x="594360" y="7059168"/>
            <a:ext cx="11000232" cy="10972"/>
          </a:xfrm>
          <a:prstGeom prst="rect">
            <a:avLst/>
          </a:prstGeom>
          <a:solidFill>
            <a:srgbClr val="DEDEDE"/>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6" name="TextBox 5"/>
          <p:cNvSpPr txBox="1"/>
          <p:nvPr/>
        </p:nvSpPr>
        <p:spPr>
          <a:xfrm>
            <a:off x="594360" y="7223760"/>
            <a:ext cx="9144000" cy="192024"/>
          </a:xfrm>
          <a:prstGeom prst="rect">
            <a:avLst/>
          </a:prstGeom>
          <a:noFill/>
        </p:spPr>
        <p:txBody>
          <a:bodyPr wrap="square" lIns="0" rIns="0" tIns="0" bIns="0">
            <a:spAutoFit/>
          </a:bodyPr>
          <a:lstStyle/>
          <a:p>
            <a:pPr algn="l">
              <a:spcAft>
                <a:spcPts val="800"/>
              </a:spcAft>
              <a:defRPr sz="900" b="0">
                <a:solidFill>
                  <a:srgbClr val="606060"/>
                </a:solidFill>
                <a:latin typeface="Inter"/>
              </a:defRPr>
            </a:pPr>
            <a:r>
              <a:t>INNOVATEWITHAJAY  /  CLEAN LAPTOP EDITION  /  v2.0</a:t>
            </a:r>
          </a:p>
        </p:txBody>
      </p:sp>
      <p:sp>
        <p:nvSpPr>
          <p:cNvPr id="7" name="TextBox 6"/>
          <p:cNvSpPr txBox="1"/>
          <p:nvPr/>
        </p:nvSpPr>
        <p:spPr>
          <a:xfrm>
            <a:off x="11091672" y="7223760"/>
            <a:ext cx="502920" cy="192024"/>
          </a:xfrm>
          <a:prstGeom prst="rect">
            <a:avLst/>
          </a:prstGeom>
          <a:noFill/>
        </p:spPr>
        <p:txBody>
          <a:bodyPr wrap="square" lIns="0" rIns="0" tIns="0" bIns="0">
            <a:spAutoFit/>
          </a:bodyPr>
          <a:lstStyle/>
          <a:p>
            <a:pPr algn="r">
              <a:spcAft>
                <a:spcPts val="800"/>
              </a:spcAft>
              <a:defRPr sz="900" b="0">
                <a:solidFill>
                  <a:srgbClr val="606060"/>
                </a:solidFill>
                <a:latin typeface="Inter"/>
              </a:defRPr>
            </a:pPr>
            <a:r>
              <a:t>02</a:t>
            </a:r>
          </a:p>
        </p:txBody>
      </p:sp>
      <p:sp>
        <p:nvSpPr>
          <p:cNvPr id="8" name="Rectangle 7"/>
          <p:cNvSpPr/>
          <p:nvPr/>
        </p:nvSpPr>
        <p:spPr>
          <a:xfrm>
            <a:off x="594360" y="2514600"/>
            <a:ext cx="3502152" cy="50292"/>
          </a:xfrm>
          <a:prstGeom prst="rect">
            <a:avLst/>
          </a:prstGeom>
          <a:solidFill>
            <a:srgbClr val="FF6A00"/>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9" name="TextBox 8"/>
          <p:cNvSpPr txBox="1"/>
          <p:nvPr/>
        </p:nvSpPr>
        <p:spPr>
          <a:xfrm>
            <a:off x="594360" y="2788920"/>
            <a:ext cx="2743200" cy="548640"/>
          </a:xfrm>
          <a:prstGeom prst="rect">
            <a:avLst/>
          </a:prstGeom>
          <a:noFill/>
        </p:spPr>
        <p:txBody>
          <a:bodyPr wrap="square" lIns="0" rIns="0" tIns="0" bIns="0">
            <a:spAutoFit/>
          </a:bodyPr>
          <a:lstStyle/>
          <a:p>
            <a:pPr algn="l">
              <a:spcAft>
                <a:spcPts val="800"/>
              </a:spcAft>
              <a:defRPr sz="3500" b="1">
                <a:solidFill>
                  <a:srgbClr val="FF6A00"/>
                </a:solidFill>
                <a:latin typeface="Inter"/>
              </a:defRPr>
            </a:pPr>
            <a:r>
              <a:t>01</a:t>
            </a:r>
          </a:p>
        </p:txBody>
      </p:sp>
      <p:sp>
        <p:nvSpPr>
          <p:cNvPr id="10" name="TextBox 9"/>
          <p:cNvSpPr txBox="1"/>
          <p:nvPr/>
        </p:nvSpPr>
        <p:spPr>
          <a:xfrm>
            <a:off x="594360" y="3611880"/>
            <a:ext cx="3474720" cy="548640"/>
          </a:xfrm>
          <a:prstGeom prst="rect">
            <a:avLst/>
          </a:prstGeom>
          <a:noFill/>
        </p:spPr>
        <p:txBody>
          <a:bodyPr wrap="square" lIns="0" rIns="0" tIns="0" bIns="0">
            <a:spAutoFit/>
          </a:bodyPr>
          <a:lstStyle/>
          <a:p>
            <a:pPr algn="l">
              <a:spcAft>
                <a:spcPts val="800"/>
              </a:spcAft>
              <a:defRPr sz="2900" b="1">
                <a:solidFill>
                  <a:srgbClr val="0B0B0B"/>
                </a:solidFill>
                <a:latin typeface="Inter"/>
              </a:defRPr>
            </a:pPr>
            <a:r>
              <a:t>Learn</a:t>
            </a:r>
          </a:p>
        </p:txBody>
      </p:sp>
      <p:sp>
        <p:nvSpPr>
          <p:cNvPr id="11" name="TextBox 10"/>
          <p:cNvSpPr txBox="1"/>
          <p:nvPr/>
        </p:nvSpPr>
        <p:spPr>
          <a:xfrm>
            <a:off x="594360" y="4434840"/>
            <a:ext cx="3337560" cy="1417320"/>
          </a:xfrm>
          <a:prstGeom prst="rect">
            <a:avLst/>
          </a:prstGeom>
          <a:noFill/>
        </p:spPr>
        <p:txBody>
          <a:bodyPr wrap="square" lIns="0" rIns="0" tIns="0" bIns="0">
            <a:spAutoFit/>
          </a:bodyPr>
          <a:lstStyle/>
          <a:p>
            <a:pPr algn="l">
              <a:spcAft>
                <a:spcPts val="800"/>
              </a:spcAft>
              <a:defRPr sz="1800" b="0">
                <a:solidFill>
                  <a:srgbClr val="606060"/>
                </a:solidFill>
                <a:latin typeface="Inter"/>
              </a:defRPr>
            </a:pPr>
            <a:r>
              <a:t>Make complex ideas understandable. Prefer useful examples over vague claims.</a:t>
            </a:r>
          </a:p>
        </p:txBody>
      </p:sp>
      <p:sp>
        <p:nvSpPr>
          <p:cNvPr id="12" name="Rectangle 11"/>
          <p:cNvSpPr/>
          <p:nvPr/>
        </p:nvSpPr>
        <p:spPr>
          <a:xfrm>
            <a:off x="4343400" y="2514600"/>
            <a:ext cx="3502152" cy="50292"/>
          </a:xfrm>
          <a:prstGeom prst="rect">
            <a:avLst/>
          </a:prstGeom>
          <a:solidFill>
            <a:srgbClr val="FF6A00"/>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13" name="TextBox 12"/>
          <p:cNvSpPr txBox="1"/>
          <p:nvPr/>
        </p:nvSpPr>
        <p:spPr>
          <a:xfrm>
            <a:off x="4343400" y="2788920"/>
            <a:ext cx="2743200" cy="548640"/>
          </a:xfrm>
          <a:prstGeom prst="rect">
            <a:avLst/>
          </a:prstGeom>
          <a:noFill/>
        </p:spPr>
        <p:txBody>
          <a:bodyPr wrap="square" lIns="0" rIns="0" tIns="0" bIns="0">
            <a:spAutoFit/>
          </a:bodyPr>
          <a:lstStyle/>
          <a:p>
            <a:pPr algn="l">
              <a:spcAft>
                <a:spcPts val="800"/>
              </a:spcAft>
              <a:defRPr sz="3500" b="1">
                <a:solidFill>
                  <a:srgbClr val="FF6A00"/>
                </a:solidFill>
                <a:latin typeface="Inter"/>
              </a:defRPr>
            </a:pPr>
            <a:r>
              <a:t>02</a:t>
            </a:r>
          </a:p>
        </p:txBody>
      </p:sp>
      <p:sp>
        <p:nvSpPr>
          <p:cNvPr id="14" name="TextBox 13"/>
          <p:cNvSpPr txBox="1"/>
          <p:nvPr/>
        </p:nvSpPr>
        <p:spPr>
          <a:xfrm>
            <a:off x="4343400" y="3611880"/>
            <a:ext cx="3474720" cy="548640"/>
          </a:xfrm>
          <a:prstGeom prst="rect">
            <a:avLst/>
          </a:prstGeom>
          <a:noFill/>
        </p:spPr>
        <p:txBody>
          <a:bodyPr wrap="square" lIns="0" rIns="0" tIns="0" bIns="0">
            <a:spAutoFit/>
          </a:bodyPr>
          <a:lstStyle/>
          <a:p>
            <a:pPr algn="l">
              <a:spcAft>
                <a:spcPts val="800"/>
              </a:spcAft>
              <a:defRPr sz="2900" b="1">
                <a:solidFill>
                  <a:srgbClr val="0B0B0B"/>
                </a:solidFill>
                <a:latin typeface="Inter"/>
              </a:defRPr>
            </a:pPr>
            <a:r>
              <a:t>Build</a:t>
            </a:r>
          </a:p>
        </p:txBody>
      </p:sp>
      <p:sp>
        <p:nvSpPr>
          <p:cNvPr id="15" name="TextBox 14"/>
          <p:cNvSpPr txBox="1"/>
          <p:nvPr/>
        </p:nvSpPr>
        <p:spPr>
          <a:xfrm>
            <a:off x="4343400" y="4434840"/>
            <a:ext cx="3337560" cy="1417320"/>
          </a:xfrm>
          <a:prstGeom prst="rect">
            <a:avLst/>
          </a:prstGeom>
          <a:noFill/>
        </p:spPr>
        <p:txBody>
          <a:bodyPr wrap="square" lIns="0" rIns="0" tIns="0" bIns="0">
            <a:spAutoFit/>
          </a:bodyPr>
          <a:lstStyle/>
          <a:p>
            <a:pPr algn="l">
              <a:spcAft>
                <a:spcPts val="800"/>
              </a:spcAft>
              <a:defRPr sz="1800" b="0">
                <a:solidFill>
                  <a:srgbClr val="606060"/>
                </a:solidFill>
                <a:latin typeface="Inter"/>
              </a:defRPr>
            </a:pPr>
            <a:r>
              <a:t>Show real work, useful skills and a clear path from a problem to a solution.</a:t>
            </a:r>
          </a:p>
        </p:txBody>
      </p:sp>
      <p:sp>
        <p:nvSpPr>
          <p:cNvPr id="16" name="Rectangle 15"/>
          <p:cNvSpPr/>
          <p:nvPr/>
        </p:nvSpPr>
        <p:spPr>
          <a:xfrm>
            <a:off x="8092440" y="2514600"/>
            <a:ext cx="3502152" cy="50292"/>
          </a:xfrm>
          <a:prstGeom prst="rect">
            <a:avLst/>
          </a:prstGeom>
          <a:solidFill>
            <a:srgbClr val="FF6A00"/>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17" name="TextBox 16"/>
          <p:cNvSpPr txBox="1"/>
          <p:nvPr/>
        </p:nvSpPr>
        <p:spPr>
          <a:xfrm>
            <a:off x="8092440" y="2788920"/>
            <a:ext cx="2743200" cy="548640"/>
          </a:xfrm>
          <a:prstGeom prst="rect">
            <a:avLst/>
          </a:prstGeom>
          <a:noFill/>
        </p:spPr>
        <p:txBody>
          <a:bodyPr wrap="square" lIns="0" rIns="0" tIns="0" bIns="0">
            <a:spAutoFit/>
          </a:bodyPr>
          <a:lstStyle/>
          <a:p>
            <a:pPr algn="l">
              <a:spcAft>
                <a:spcPts val="800"/>
              </a:spcAft>
              <a:defRPr sz="3500" b="1">
                <a:solidFill>
                  <a:srgbClr val="FF6A00"/>
                </a:solidFill>
                <a:latin typeface="Inter"/>
              </a:defRPr>
            </a:pPr>
            <a:r>
              <a:t>03</a:t>
            </a:r>
          </a:p>
        </p:txBody>
      </p:sp>
      <p:sp>
        <p:nvSpPr>
          <p:cNvPr id="18" name="TextBox 17"/>
          <p:cNvSpPr txBox="1"/>
          <p:nvPr/>
        </p:nvSpPr>
        <p:spPr>
          <a:xfrm>
            <a:off x="8092440" y="3611880"/>
            <a:ext cx="3474720" cy="548640"/>
          </a:xfrm>
          <a:prstGeom prst="rect">
            <a:avLst/>
          </a:prstGeom>
          <a:noFill/>
        </p:spPr>
        <p:txBody>
          <a:bodyPr wrap="square" lIns="0" rIns="0" tIns="0" bIns="0">
            <a:spAutoFit/>
          </a:bodyPr>
          <a:lstStyle/>
          <a:p>
            <a:pPr algn="l">
              <a:spcAft>
                <a:spcPts val="800"/>
              </a:spcAft>
              <a:defRPr sz="2900" b="1">
                <a:solidFill>
                  <a:srgbClr val="0B0B0B"/>
                </a:solidFill>
                <a:latin typeface="Inter"/>
              </a:defRPr>
            </a:pPr>
            <a:r>
              <a:t>Innovate</a:t>
            </a:r>
          </a:p>
        </p:txBody>
      </p:sp>
      <p:sp>
        <p:nvSpPr>
          <p:cNvPr id="19" name="TextBox 18"/>
          <p:cNvSpPr txBox="1"/>
          <p:nvPr/>
        </p:nvSpPr>
        <p:spPr>
          <a:xfrm>
            <a:off x="8092440" y="4434840"/>
            <a:ext cx="3337560" cy="1417320"/>
          </a:xfrm>
          <a:prstGeom prst="rect">
            <a:avLst/>
          </a:prstGeom>
          <a:noFill/>
        </p:spPr>
        <p:txBody>
          <a:bodyPr wrap="square" lIns="0" rIns="0" tIns="0" bIns="0">
            <a:spAutoFit/>
          </a:bodyPr>
          <a:lstStyle/>
          <a:p>
            <a:pPr algn="l">
              <a:spcAft>
                <a:spcPts val="800"/>
              </a:spcAft>
              <a:defRPr sz="1800" b="0">
                <a:solidFill>
                  <a:srgbClr val="606060"/>
                </a:solidFill>
                <a:latin typeface="Inter"/>
              </a:defRPr>
            </a:pPr>
            <a:r>
              <a:t>Use AI thoughtfully. Emphasize exploration, improvement and practical action.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94360" y="365760"/>
            <a:ext cx="10058400" cy="228600"/>
          </a:xfrm>
          <a:prstGeom prst="rect">
            <a:avLst/>
          </a:prstGeom>
          <a:noFill/>
        </p:spPr>
        <p:txBody>
          <a:bodyPr wrap="square" lIns="0" rIns="0" tIns="0" bIns="0">
            <a:spAutoFit/>
          </a:bodyPr>
          <a:lstStyle/>
          <a:p>
            <a:pPr algn="l">
              <a:spcAft>
                <a:spcPts val="800"/>
              </a:spcAft>
              <a:defRPr sz="1100" b="1">
                <a:solidFill>
                  <a:srgbClr val="FF6A00"/>
                </a:solidFill>
                <a:latin typeface="Inter"/>
              </a:defRPr>
            </a:pPr>
            <a:r>
              <a:t>02 / PRIMARY LOGOS</a:t>
            </a:r>
          </a:p>
        </p:txBody>
      </p:sp>
      <p:sp>
        <p:nvSpPr>
          <p:cNvPr id="3" name="TextBox 2"/>
          <p:cNvSpPr txBox="1"/>
          <p:nvPr/>
        </p:nvSpPr>
        <p:spPr>
          <a:xfrm>
            <a:off x="594360" y="768096"/>
            <a:ext cx="10972800" cy="566928"/>
          </a:xfrm>
          <a:prstGeom prst="rect">
            <a:avLst/>
          </a:prstGeom>
          <a:noFill/>
        </p:spPr>
        <p:txBody>
          <a:bodyPr wrap="square" lIns="0" rIns="0" tIns="0" bIns="0">
            <a:spAutoFit/>
          </a:bodyPr>
          <a:lstStyle/>
          <a:p>
            <a:pPr algn="l">
              <a:spcAft>
                <a:spcPts val="800"/>
              </a:spcAft>
              <a:defRPr sz="3300" b="1">
                <a:solidFill>
                  <a:srgbClr val="0B0B0B"/>
                </a:solidFill>
                <a:latin typeface="Inter"/>
              </a:defRPr>
            </a:pPr>
            <a:r>
              <a:t>One mark. Two background treatments.</a:t>
            </a:r>
          </a:p>
        </p:txBody>
      </p:sp>
      <p:sp>
        <p:nvSpPr>
          <p:cNvPr id="4" name="TextBox 3"/>
          <p:cNvSpPr txBox="1"/>
          <p:nvPr/>
        </p:nvSpPr>
        <p:spPr>
          <a:xfrm>
            <a:off x="594360" y="1463040"/>
            <a:ext cx="10881360" cy="658368"/>
          </a:xfrm>
          <a:prstGeom prst="rect">
            <a:avLst/>
          </a:prstGeom>
          <a:noFill/>
        </p:spPr>
        <p:txBody>
          <a:bodyPr wrap="square" lIns="0" rIns="0" tIns="0" bIns="0">
            <a:spAutoFit/>
          </a:bodyPr>
          <a:lstStyle/>
          <a:p>
            <a:pPr algn="l">
              <a:spcAft>
                <a:spcPts val="800"/>
              </a:spcAft>
              <a:defRPr sz="1600" b="0">
                <a:solidFill>
                  <a:srgbClr val="606060"/>
                </a:solidFill>
                <a:latin typeface="Inter"/>
              </a:defRPr>
            </a:pPr>
            <a:r>
              <a:t>Choose the supplied light or dark variant. Do not recolor individual logo parts.</a:t>
            </a:r>
          </a:p>
        </p:txBody>
      </p:sp>
      <p:sp>
        <p:nvSpPr>
          <p:cNvPr id="5" name="Rectangle 4"/>
          <p:cNvSpPr/>
          <p:nvPr/>
        </p:nvSpPr>
        <p:spPr>
          <a:xfrm>
            <a:off x="594360" y="7059168"/>
            <a:ext cx="11000232" cy="10972"/>
          </a:xfrm>
          <a:prstGeom prst="rect">
            <a:avLst/>
          </a:prstGeom>
          <a:solidFill>
            <a:srgbClr val="DEDEDE"/>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6" name="TextBox 5"/>
          <p:cNvSpPr txBox="1"/>
          <p:nvPr/>
        </p:nvSpPr>
        <p:spPr>
          <a:xfrm>
            <a:off x="594360" y="7223760"/>
            <a:ext cx="9144000" cy="192024"/>
          </a:xfrm>
          <a:prstGeom prst="rect">
            <a:avLst/>
          </a:prstGeom>
          <a:noFill/>
        </p:spPr>
        <p:txBody>
          <a:bodyPr wrap="square" lIns="0" rIns="0" tIns="0" bIns="0">
            <a:spAutoFit/>
          </a:bodyPr>
          <a:lstStyle/>
          <a:p>
            <a:pPr algn="l">
              <a:spcAft>
                <a:spcPts val="800"/>
              </a:spcAft>
              <a:defRPr sz="900" b="0">
                <a:solidFill>
                  <a:srgbClr val="606060"/>
                </a:solidFill>
                <a:latin typeface="Inter"/>
              </a:defRPr>
            </a:pPr>
            <a:r>
              <a:t>INNOVATEWITHAJAY  /  CLEAN LAPTOP EDITION  /  v2.0</a:t>
            </a:r>
          </a:p>
        </p:txBody>
      </p:sp>
      <p:sp>
        <p:nvSpPr>
          <p:cNvPr id="7" name="TextBox 6"/>
          <p:cNvSpPr txBox="1"/>
          <p:nvPr/>
        </p:nvSpPr>
        <p:spPr>
          <a:xfrm>
            <a:off x="11091672" y="7223760"/>
            <a:ext cx="502920" cy="192024"/>
          </a:xfrm>
          <a:prstGeom prst="rect">
            <a:avLst/>
          </a:prstGeom>
          <a:noFill/>
        </p:spPr>
        <p:txBody>
          <a:bodyPr wrap="square" lIns="0" rIns="0" tIns="0" bIns="0">
            <a:spAutoFit/>
          </a:bodyPr>
          <a:lstStyle/>
          <a:p>
            <a:pPr algn="r">
              <a:spcAft>
                <a:spcPts val="800"/>
              </a:spcAft>
              <a:defRPr sz="900" b="0">
                <a:solidFill>
                  <a:srgbClr val="606060"/>
                </a:solidFill>
                <a:latin typeface="Inter"/>
              </a:defRPr>
            </a:pPr>
            <a:r>
              <a:t>03</a:t>
            </a:r>
          </a:p>
        </p:txBody>
      </p:sp>
      <p:sp>
        <p:nvSpPr>
          <p:cNvPr id="8" name="Rectangle 7"/>
          <p:cNvSpPr/>
          <p:nvPr/>
        </p:nvSpPr>
        <p:spPr>
          <a:xfrm>
            <a:off x="594360" y="2286000"/>
            <a:ext cx="5394960" cy="3200400"/>
          </a:xfrm>
          <a:prstGeom prst="rect">
            <a:avLst/>
          </a:prstGeom>
          <a:solidFill>
            <a:srgbClr val="F4F4F4"/>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9" name="Rectangle 8"/>
          <p:cNvSpPr/>
          <p:nvPr/>
        </p:nvSpPr>
        <p:spPr>
          <a:xfrm>
            <a:off x="6217920" y="2286000"/>
            <a:ext cx="5376672" cy="3200400"/>
          </a:xfrm>
          <a:prstGeom prst="rect">
            <a:avLst/>
          </a:prstGeom>
          <a:solidFill>
            <a:srgbClr val="0B0B0B"/>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p>
        </p:txBody>
      </p:sp>
      <p:pic>
        <p:nvPicPr>
          <p:cNvPr id="10" name="Picture 9" descr="IWA_horizontal_full_light.png"/>
          <p:cNvPicPr>
            <a:picLocks noChangeAspect="1"/>
          </p:cNvPicPr>
          <p:nvPr/>
        </p:nvPicPr>
        <p:blipFill>
          <a:blip r:embed="rId2"/>
          <a:stretch>
            <a:fillRect/>
          </a:stretch>
        </p:blipFill>
        <p:spPr>
          <a:xfrm>
            <a:off x="822960" y="3252102"/>
            <a:ext cx="4937760" cy="1268194"/>
          </a:xfrm>
          <a:prstGeom prst="rect">
            <a:avLst/>
          </a:prstGeom>
        </p:spPr>
      </p:pic>
      <p:pic>
        <p:nvPicPr>
          <p:cNvPr id="11" name="Picture 10" descr="IWA_horizontal_full_dark.png"/>
          <p:cNvPicPr>
            <a:picLocks noChangeAspect="1"/>
          </p:cNvPicPr>
          <p:nvPr/>
        </p:nvPicPr>
        <p:blipFill>
          <a:blip r:embed="rId3"/>
          <a:stretch>
            <a:fillRect/>
          </a:stretch>
        </p:blipFill>
        <p:spPr>
          <a:xfrm>
            <a:off x="6446520" y="3254451"/>
            <a:ext cx="4919472" cy="1263497"/>
          </a:xfrm>
          <a:prstGeom prst="rect">
            <a:avLst/>
          </a:prstGeom>
        </p:spPr>
      </p:pic>
      <p:sp>
        <p:nvSpPr>
          <p:cNvPr id="12" name="TextBox 11"/>
          <p:cNvSpPr txBox="1"/>
          <p:nvPr/>
        </p:nvSpPr>
        <p:spPr>
          <a:xfrm>
            <a:off x="777240" y="5120640"/>
            <a:ext cx="5029200" cy="274320"/>
          </a:xfrm>
          <a:prstGeom prst="rect">
            <a:avLst/>
          </a:prstGeom>
          <a:noFill/>
        </p:spPr>
        <p:txBody>
          <a:bodyPr wrap="square" lIns="0" rIns="0" tIns="0" bIns="0">
            <a:spAutoFit/>
          </a:bodyPr>
          <a:lstStyle/>
          <a:p>
            <a:pPr algn="l">
              <a:spcAft>
                <a:spcPts val="800"/>
              </a:spcAft>
              <a:defRPr sz="1100" b="1">
                <a:solidFill>
                  <a:srgbClr val="606060"/>
                </a:solidFill>
                <a:latin typeface="Inter"/>
              </a:defRPr>
            </a:pPr>
            <a:r>
              <a:t>LIGHT BACKGROUND</a:t>
            </a:r>
          </a:p>
        </p:txBody>
      </p:sp>
      <p:sp>
        <p:nvSpPr>
          <p:cNvPr id="13" name="TextBox 12"/>
          <p:cNvSpPr txBox="1"/>
          <p:nvPr/>
        </p:nvSpPr>
        <p:spPr>
          <a:xfrm>
            <a:off x="6400800" y="5120640"/>
            <a:ext cx="4937760" cy="274320"/>
          </a:xfrm>
          <a:prstGeom prst="rect">
            <a:avLst/>
          </a:prstGeom>
          <a:noFill/>
        </p:spPr>
        <p:txBody>
          <a:bodyPr wrap="square" lIns="0" rIns="0" tIns="0" bIns="0">
            <a:spAutoFit/>
          </a:bodyPr>
          <a:lstStyle/>
          <a:p>
            <a:pPr algn="l">
              <a:spcAft>
                <a:spcPts val="800"/>
              </a:spcAft>
              <a:defRPr sz="1100" b="1">
                <a:solidFill>
                  <a:srgbClr val="A8A8A8"/>
                </a:solidFill>
                <a:latin typeface="Inter"/>
              </a:defRPr>
            </a:pPr>
            <a:r>
              <a:t>DARK BACKGROUND</a:t>
            </a:r>
          </a:p>
        </p:txBody>
      </p:sp>
      <p:sp>
        <p:nvSpPr>
          <p:cNvPr id="14" name="TextBox 13"/>
          <p:cNvSpPr txBox="1"/>
          <p:nvPr/>
        </p:nvSpPr>
        <p:spPr>
          <a:xfrm>
            <a:off x="594360" y="5943600"/>
            <a:ext cx="10972800" cy="548640"/>
          </a:xfrm>
          <a:prstGeom prst="rect">
            <a:avLst/>
          </a:prstGeom>
          <a:noFill/>
        </p:spPr>
        <p:txBody>
          <a:bodyPr wrap="square" lIns="0" rIns="0" tIns="0" bIns="0">
            <a:spAutoFit/>
          </a:bodyPr>
          <a:lstStyle/>
          <a:p>
            <a:pPr algn="l">
              <a:spcAft>
                <a:spcPts val="800"/>
              </a:spcAft>
              <a:defRPr sz="2100" b="1">
                <a:solidFill>
                  <a:srgbClr val="0B0B0B"/>
                </a:solidFill>
                <a:latin typeface="Inter"/>
              </a:defRPr>
            </a:pPr>
            <a:r>
              <a:t>Wordmark: innovatewithAjay     /     In prose: InnovateWithAjay</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94360" y="365760"/>
            <a:ext cx="10058400" cy="228600"/>
          </a:xfrm>
          <a:prstGeom prst="rect">
            <a:avLst/>
          </a:prstGeom>
          <a:noFill/>
        </p:spPr>
        <p:txBody>
          <a:bodyPr wrap="square" lIns="0" rIns="0" tIns="0" bIns="0">
            <a:spAutoFit/>
          </a:bodyPr>
          <a:lstStyle/>
          <a:p>
            <a:pPr algn="l">
              <a:spcAft>
                <a:spcPts val="800"/>
              </a:spcAft>
              <a:defRPr sz="1100" b="1">
                <a:solidFill>
                  <a:srgbClr val="FF6A00"/>
                </a:solidFill>
                <a:latin typeface="Inter"/>
              </a:defRPr>
            </a:pPr>
            <a:r>
              <a:t>03 / THE SYMBOL</a:t>
            </a:r>
          </a:p>
        </p:txBody>
      </p:sp>
      <p:sp>
        <p:nvSpPr>
          <p:cNvPr id="3" name="TextBox 2"/>
          <p:cNvSpPr txBox="1"/>
          <p:nvPr/>
        </p:nvSpPr>
        <p:spPr>
          <a:xfrm>
            <a:off x="594360" y="768096"/>
            <a:ext cx="10972800" cy="566928"/>
          </a:xfrm>
          <a:prstGeom prst="rect">
            <a:avLst/>
          </a:prstGeom>
          <a:noFill/>
        </p:spPr>
        <p:txBody>
          <a:bodyPr wrap="square" lIns="0" rIns="0" tIns="0" bIns="0">
            <a:spAutoFit/>
          </a:bodyPr>
          <a:lstStyle/>
          <a:p>
            <a:pPr algn="l">
              <a:spcAft>
                <a:spcPts val="800"/>
              </a:spcAft>
              <a:defRPr sz="3300" b="1">
                <a:solidFill>
                  <a:srgbClr val="0B0B0B"/>
                </a:solidFill>
                <a:latin typeface="Inter"/>
              </a:defRPr>
            </a:pPr>
            <a:r>
              <a:t>Technology, without visual clutter.</a:t>
            </a:r>
          </a:p>
        </p:txBody>
      </p:sp>
      <p:sp>
        <p:nvSpPr>
          <p:cNvPr id="4" name="TextBox 3"/>
          <p:cNvSpPr txBox="1"/>
          <p:nvPr/>
        </p:nvSpPr>
        <p:spPr>
          <a:xfrm>
            <a:off x="594360" y="1463040"/>
            <a:ext cx="10881360" cy="658368"/>
          </a:xfrm>
          <a:prstGeom prst="rect">
            <a:avLst/>
          </a:prstGeom>
          <a:noFill/>
        </p:spPr>
        <p:txBody>
          <a:bodyPr wrap="square" lIns="0" rIns="0" tIns="0" bIns="0">
            <a:spAutoFit/>
          </a:bodyPr>
          <a:lstStyle/>
          <a:p>
            <a:pPr algn="l">
              <a:spcAft>
                <a:spcPts val="800"/>
              </a:spcAft>
              <a:defRPr sz="1600" b="0">
                <a:solidFill>
                  <a:srgbClr val="606060"/>
                </a:solidFill>
                <a:latin typeface="Inter"/>
              </a:defRPr>
            </a:pPr>
            <a:r>
              <a:t>Keep the symbol intact. Every part has a job; no extra decoration is needed.</a:t>
            </a:r>
          </a:p>
        </p:txBody>
      </p:sp>
      <p:sp>
        <p:nvSpPr>
          <p:cNvPr id="5" name="Rectangle 4"/>
          <p:cNvSpPr/>
          <p:nvPr/>
        </p:nvSpPr>
        <p:spPr>
          <a:xfrm>
            <a:off x="594360" y="7059168"/>
            <a:ext cx="11000232" cy="10972"/>
          </a:xfrm>
          <a:prstGeom prst="rect">
            <a:avLst/>
          </a:prstGeom>
          <a:solidFill>
            <a:srgbClr val="DEDEDE"/>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6" name="TextBox 5"/>
          <p:cNvSpPr txBox="1"/>
          <p:nvPr/>
        </p:nvSpPr>
        <p:spPr>
          <a:xfrm>
            <a:off x="594360" y="7223760"/>
            <a:ext cx="9144000" cy="192024"/>
          </a:xfrm>
          <a:prstGeom prst="rect">
            <a:avLst/>
          </a:prstGeom>
          <a:noFill/>
        </p:spPr>
        <p:txBody>
          <a:bodyPr wrap="square" lIns="0" rIns="0" tIns="0" bIns="0">
            <a:spAutoFit/>
          </a:bodyPr>
          <a:lstStyle/>
          <a:p>
            <a:pPr algn="l">
              <a:spcAft>
                <a:spcPts val="800"/>
              </a:spcAft>
              <a:defRPr sz="900" b="0">
                <a:solidFill>
                  <a:srgbClr val="606060"/>
                </a:solidFill>
                <a:latin typeface="Inter"/>
              </a:defRPr>
            </a:pPr>
            <a:r>
              <a:t>INNOVATEWITHAJAY  /  CLEAN LAPTOP EDITION  /  v2.0</a:t>
            </a:r>
          </a:p>
        </p:txBody>
      </p:sp>
      <p:sp>
        <p:nvSpPr>
          <p:cNvPr id="7" name="TextBox 6"/>
          <p:cNvSpPr txBox="1"/>
          <p:nvPr/>
        </p:nvSpPr>
        <p:spPr>
          <a:xfrm>
            <a:off x="11091672" y="7223760"/>
            <a:ext cx="502920" cy="192024"/>
          </a:xfrm>
          <a:prstGeom prst="rect">
            <a:avLst/>
          </a:prstGeom>
          <a:noFill/>
        </p:spPr>
        <p:txBody>
          <a:bodyPr wrap="square" lIns="0" rIns="0" tIns="0" bIns="0">
            <a:spAutoFit/>
          </a:bodyPr>
          <a:lstStyle/>
          <a:p>
            <a:pPr algn="r">
              <a:spcAft>
                <a:spcPts val="800"/>
              </a:spcAft>
              <a:defRPr sz="900" b="0">
                <a:solidFill>
                  <a:srgbClr val="606060"/>
                </a:solidFill>
                <a:latin typeface="Inter"/>
              </a:defRPr>
            </a:pPr>
            <a:r>
              <a:t>04</a:t>
            </a:r>
          </a:p>
        </p:txBody>
      </p:sp>
      <p:pic>
        <p:nvPicPr>
          <p:cNvPr id="8" name="Picture 7" descr="IWA_icon_full_light.png"/>
          <p:cNvPicPr>
            <a:picLocks noChangeAspect="1"/>
          </p:cNvPicPr>
          <p:nvPr/>
        </p:nvPicPr>
        <p:blipFill>
          <a:blip r:embed="rId2"/>
          <a:stretch>
            <a:fillRect/>
          </a:stretch>
        </p:blipFill>
        <p:spPr>
          <a:xfrm>
            <a:off x="1188719" y="2286000"/>
            <a:ext cx="4114800" cy="4114800"/>
          </a:xfrm>
          <a:prstGeom prst="rect">
            <a:avLst/>
          </a:prstGeom>
        </p:spPr>
      </p:pic>
      <p:sp>
        <p:nvSpPr>
          <p:cNvPr id="9" name="TextBox 8"/>
          <p:cNvSpPr txBox="1"/>
          <p:nvPr/>
        </p:nvSpPr>
        <p:spPr>
          <a:xfrm>
            <a:off x="6400800" y="2286000"/>
            <a:ext cx="4937760" cy="365760"/>
          </a:xfrm>
          <a:prstGeom prst="rect">
            <a:avLst/>
          </a:prstGeom>
          <a:noFill/>
        </p:spPr>
        <p:txBody>
          <a:bodyPr wrap="square" lIns="0" rIns="0" tIns="0" bIns="0">
            <a:spAutoFit/>
          </a:bodyPr>
          <a:lstStyle/>
          <a:p>
            <a:pPr algn="l">
              <a:spcAft>
                <a:spcPts val="800"/>
              </a:spcAft>
              <a:defRPr sz="2100" b="1">
                <a:solidFill>
                  <a:srgbClr val="0B0B0B"/>
                </a:solidFill>
                <a:latin typeface="Inter"/>
              </a:defRPr>
            </a:pPr>
            <a:r>
              <a:t>A clean laptop outline</a:t>
            </a:r>
          </a:p>
        </p:txBody>
      </p:sp>
      <p:sp>
        <p:nvSpPr>
          <p:cNvPr id="10" name="TextBox 9"/>
          <p:cNvSpPr txBox="1"/>
          <p:nvPr/>
        </p:nvSpPr>
        <p:spPr>
          <a:xfrm>
            <a:off x="6400800" y="2788920"/>
            <a:ext cx="4937760" cy="1371600"/>
          </a:xfrm>
          <a:prstGeom prst="rect">
            <a:avLst/>
          </a:prstGeom>
          <a:noFill/>
        </p:spPr>
        <p:txBody>
          <a:bodyPr wrap="square" lIns="0" rIns="0" tIns="0" bIns="0">
            <a:spAutoFit/>
          </a:bodyPr>
          <a:lstStyle/>
          <a:p>
            <a:pPr algn="l">
              <a:spcAft>
                <a:spcPts val="800"/>
              </a:spcAft>
              <a:defRPr sz="1700" b="0">
                <a:solidFill>
                  <a:srgbClr val="606060"/>
                </a:solidFill>
                <a:latin typeface="Inter"/>
              </a:defRPr>
            </a:pPr>
            <a:r>
              <a:t>Computer science and digital work, without keyboards, wires or floating pixels.</a:t>
            </a:r>
          </a:p>
        </p:txBody>
      </p:sp>
      <p:sp>
        <p:nvSpPr>
          <p:cNvPr id="11" name="TextBox 10"/>
          <p:cNvSpPr txBox="1"/>
          <p:nvPr/>
        </p:nvSpPr>
        <p:spPr>
          <a:xfrm>
            <a:off x="6400800" y="3703320"/>
            <a:ext cx="4937760" cy="365760"/>
          </a:xfrm>
          <a:prstGeom prst="rect">
            <a:avLst/>
          </a:prstGeom>
          <a:noFill/>
        </p:spPr>
        <p:txBody>
          <a:bodyPr wrap="square" lIns="0" rIns="0" tIns="0" bIns="0">
            <a:spAutoFit/>
          </a:bodyPr>
          <a:lstStyle/>
          <a:p>
            <a:pPr algn="l">
              <a:spcAft>
                <a:spcPts val="800"/>
              </a:spcAft>
              <a:defRPr sz="2100" b="1">
                <a:solidFill>
                  <a:srgbClr val="0B0B0B"/>
                </a:solidFill>
                <a:latin typeface="Inter"/>
              </a:defRPr>
            </a:pPr>
            <a:r>
              <a:t>A compact iA monogram</a:t>
            </a:r>
          </a:p>
        </p:txBody>
      </p:sp>
      <p:sp>
        <p:nvSpPr>
          <p:cNvPr id="12" name="TextBox 11"/>
          <p:cNvSpPr txBox="1"/>
          <p:nvPr/>
        </p:nvSpPr>
        <p:spPr>
          <a:xfrm>
            <a:off x="6400800" y="4206240"/>
            <a:ext cx="4937760" cy="1371600"/>
          </a:xfrm>
          <a:prstGeom prst="rect">
            <a:avLst/>
          </a:prstGeom>
          <a:noFill/>
        </p:spPr>
        <p:txBody>
          <a:bodyPr wrap="square" lIns="0" rIns="0" tIns="0" bIns="0">
            <a:spAutoFit/>
          </a:bodyPr>
          <a:lstStyle/>
          <a:p>
            <a:pPr algn="l">
              <a:spcAft>
                <a:spcPts val="800"/>
              </a:spcAft>
              <a:defRPr sz="1700" b="0">
                <a:solidFill>
                  <a:srgbClr val="606060"/>
                </a:solidFill>
                <a:latin typeface="Inter"/>
              </a:defRPr>
            </a:pPr>
            <a:r>
              <a:t>The i and A stay close. Never move them independently or widen their internal gap.</a:t>
            </a:r>
          </a:p>
        </p:txBody>
      </p:sp>
      <p:sp>
        <p:nvSpPr>
          <p:cNvPr id="13" name="TextBox 12"/>
          <p:cNvSpPr txBox="1"/>
          <p:nvPr/>
        </p:nvSpPr>
        <p:spPr>
          <a:xfrm>
            <a:off x="6400800" y="5120640"/>
            <a:ext cx="4937760" cy="365760"/>
          </a:xfrm>
          <a:prstGeom prst="rect">
            <a:avLst/>
          </a:prstGeom>
          <a:noFill/>
        </p:spPr>
        <p:txBody>
          <a:bodyPr wrap="square" lIns="0" rIns="0" tIns="0" bIns="0">
            <a:spAutoFit/>
          </a:bodyPr>
          <a:lstStyle/>
          <a:p>
            <a:pPr algn="l">
              <a:spcAft>
                <a:spcPts val="800"/>
              </a:spcAft>
              <a:defRPr sz="2100" b="1">
                <a:solidFill>
                  <a:srgbClr val="0B0B0B"/>
                </a:solidFill>
                <a:latin typeface="Inter"/>
              </a:defRPr>
            </a:pPr>
            <a:r>
              <a:t>One four-point sparkle</a:t>
            </a:r>
          </a:p>
        </p:txBody>
      </p:sp>
      <p:sp>
        <p:nvSpPr>
          <p:cNvPr id="14" name="TextBox 13"/>
          <p:cNvSpPr txBox="1"/>
          <p:nvPr/>
        </p:nvSpPr>
        <p:spPr>
          <a:xfrm>
            <a:off x="6400800" y="5623559"/>
            <a:ext cx="4937760" cy="1371600"/>
          </a:xfrm>
          <a:prstGeom prst="rect">
            <a:avLst/>
          </a:prstGeom>
          <a:noFill/>
        </p:spPr>
        <p:txBody>
          <a:bodyPr wrap="square" lIns="0" rIns="0" tIns="0" bIns="0">
            <a:spAutoFit/>
          </a:bodyPr>
          <a:lstStyle/>
          <a:p>
            <a:pPr algn="l">
              <a:spcAft>
                <a:spcPts val="800"/>
              </a:spcAft>
              <a:defRPr sz="1700" b="0">
                <a:solidFill>
                  <a:srgbClr val="606060"/>
                </a:solidFill>
                <a:latin typeface="Inter"/>
              </a:defRPr>
            </a:pPr>
            <a:r>
              <a:t>A single AI/innovation accent. Keep the small orange inset inside the 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94360" y="365760"/>
            <a:ext cx="10058400" cy="228600"/>
          </a:xfrm>
          <a:prstGeom prst="rect">
            <a:avLst/>
          </a:prstGeom>
          <a:noFill/>
        </p:spPr>
        <p:txBody>
          <a:bodyPr wrap="square" lIns="0" rIns="0" tIns="0" bIns="0">
            <a:spAutoFit/>
          </a:bodyPr>
          <a:lstStyle/>
          <a:p>
            <a:pPr algn="l">
              <a:spcAft>
                <a:spcPts val="800"/>
              </a:spcAft>
              <a:defRPr sz="1100" b="1">
                <a:solidFill>
                  <a:srgbClr val="FF6A00"/>
                </a:solidFill>
                <a:latin typeface="Inter"/>
              </a:defRPr>
            </a:pPr>
            <a:r>
              <a:t>04 / VARIANTS</a:t>
            </a:r>
          </a:p>
        </p:txBody>
      </p:sp>
      <p:sp>
        <p:nvSpPr>
          <p:cNvPr id="3" name="TextBox 2"/>
          <p:cNvSpPr txBox="1"/>
          <p:nvPr/>
        </p:nvSpPr>
        <p:spPr>
          <a:xfrm>
            <a:off x="594360" y="768096"/>
            <a:ext cx="10972800" cy="566928"/>
          </a:xfrm>
          <a:prstGeom prst="rect">
            <a:avLst/>
          </a:prstGeom>
          <a:noFill/>
        </p:spPr>
        <p:txBody>
          <a:bodyPr wrap="square" lIns="0" rIns="0" tIns="0" bIns="0">
            <a:spAutoFit/>
          </a:bodyPr>
          <a:lstStyle/>
          <a:p>
            <a:pPr algn="l">
              <a:spcAft>
                <a:spcPts val="800"/>
              </a:spcAft>
              <a:defRPr sz="3300" b="1">
                <a:solidFill>
                  <a:srgbClr val="0B0B0B"/>
                </a:solidFill>
                <a:latin typeface="Inter"/>
              </a:defRPr>
            </a:pPr>
            <a:r>
              <a:t>A complete, responsive logo family.</a:t>
            </a:r>
          </a:p>
        </p:txBody>
      </p:sp>
      <p:sp>
        <p:nvSpPr>
          <p:cNvPr id="4" name="TextBox 3"/>
          <p:cNvSpPr txBox="1"/>
          <p:nvPr/>
        </p:nvSpPr>
        <p:spPr>
          <a:xfrm>
            <a:off x="594360" y="1463040"/>
            <a:ext cx="10881360" cy="658368"/>
          </a:xfrm>
          <a:prstGeom prst="rect">
            <a:avLst/>
          </a:prstGeom>
          <a:noFill/>
        </p:spPr>
        <p:txBody>
          <a:bodyPr wrap="square" lIns="0" rIns="0" tIns="0" bIns="0">
            <a:spAutoFit/>
          </a:bodyPr>
          <a:lstStyle/>
          <a:p>
            <a:pPr algn="l">
              <a:spcAft>
                <a:spcPts val="800"/>
              </a:spcAft>
              <a:defRPr sz="1600" b="0">
                <a:solidFill>
                  <a:srgbClr val="606060"/>
                </a:solidFill>
                <a:latin typeface="Inter"/>
              </a:defRPr>
            </a:pPr>
            <a:r>
              <a:t>Use the simplest version that remains identifiable at the required size.</a:t>
            </a:r>
          </a:p>
        </p:txBody>
      </p:sp>
      <p:sp>
        <p:nvSpPr>
          <p:cNvPr id="5" name="Rectangle 4"/>
          <p:cNvSpPr/>
          <p:nvPr/>
        </p:nvSpPr>
        <p:spPr>
          <a:xfrm>
            <a:off x="594360" y="7059168"/>
            <a:ext cx="11000232" cy="10972"/>
          </a:xfrm>
          <a:prstGeom prst="rect">
            <a:avLst/>
          </a:prstGeom>
          <a:solidFill>
            <a:srgbClr val="DEDEDE"/>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6" name="TextBox 5"/>
          <p:cNvSpPr txBox="1"/>
          <p:nvPr/>
        </p:nvSpPr>
        <p:spPr>
          <a:xfrm>
            <a:off x="594360" y="7223760"/>
            <a:ext cx="9144000" cy="192024"/>
          </a:xfrm>
          <a:prstGeom prst="rect">
            <a:avLst/>
          </a:prstGeom>
          <a:noFill/>
        </p:spPr>
        <p:txBody>
          <a:bodyPr wrap="square" lIns="0" rIns="0" tIns="0" bIns="0">
            <a:spAutoFit/>
          </a:bodyPr>
          <a:lstStyle/>
          <a:p>
            <a:pPr algn="l">
              <a:spcAft>
                <a:spcPts val="800"/>
              </a:spcAft>
              <a:defRPr sz="900" b="0">
                <a:solidFill>
                  <a:srgbClr val="606060"/>
                </a:solidFill>
                <a:latin typeface="Inter"/>
              </a:defRPr>
            </a:pPr>
            <a:r>
              <a:t>INNOVATEWITHAJAY  /  CLEAN LAPTOP EDITION  /  v2.0</a:t>
            </a:r>
          </a:p>
        </p:txBody>
      </p:sp>
      <p:sp>
        <p:nvSpPr>
          <p:cNvPr id="7" name="TextBox 6"/>
          <p:cNvSpPr txBox="1"/>
          <p:nvPr/>
        </p:nvSpPr>
        <p:spPr>
          <a:xfrm>
            <a:off x="11091672" y="7223760"/>
            <a:ext cx="502920" cy="192024"/>
          </a:xfrm>
          <a:prstGeom prst="rect">
            <a:avLst/>
          </a:prstGeom>
          <a:noFill/>
        </p:spPr>
        <p:txBody>
          <a:bodyPr wrap="square" lIns="0" rIns="0" tIns="0" bIns="0">
            <a:spAutoFit/>
          </a:bodyPr>
          <a:lstStyle/>
          <a:p>
            <a:pPr algn="r">
              <a:spcAft>
                <a:spcPts val="800"/>
              </a:spcAft>
              <a:defRPr sz="900" b="0">
                <a:solidFill>
                  <a:srgbClr val="606060"/>
                </a:solidFill>
                <a:latin typeface="Inter"/>
              </a:defRPr>
            </a:pPr>
            <a:r>
              <a:t>05</a:t>
            </a:r>
          </a:p>
        </p:txBody>
      </p:sp>
      <p:sp>
        <p:nvSpPr>
          <p:cNvPr id="8" name="Rectangle 7"/>
          <p:cNvSpPr/>
          <p:nvPr/>
        </p:nvSpPr>
        <p:spPr>
          <a:xfrm>
            <a:off x="594360" y="2331720"/>
            <a:ext cx="3520440" cy="1865376"/>
          </a:xfrm>
          <a:prstGeom prst="rect">
            <a:avLst/>
          </a:prstGeom>
          <a:solidFill>
            <a:srgbClr val="F4F4F4"/>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p>
        </p:txBody>
      </p:sp>
      <p:pic>
        <p:nvPicPr>
          <p:cNvPr id="9" name="Picture 8" descr="IWA_horizontal_full_light.png"/>
          <p:cNvPicPr>
            <a:picLocks noChangeAspect="1"/>
          </p:cNvPicPr>
          <p:nvPr/>
        </p:nvPicPr>
        <p:blipFill>
          <a:blip r:embed="rId2"/>
          <a:stretch>
            <a:fillRect/>
          </a:stretch>
        </p:blipFill>
        <p:spPr>
          <a:xfrm>
            <a:off x="822960" y="2738444"/>
            <a:ext cx="3063240" cy="786750"/>
          </a:xfrm>
          <a:prstGeom prst="rect">
            <a:avLst/>
          </a:prstGeom>
        </p:spPr>
      </p:pic>
      <p:sp>
        <p:nvSpPr>
          <p:cNvPr id="10" name="TextBox 9"/>
          <p:cNvSpPr txBox="1"/>
          <p:nvPr/>
        </p:nvSpPr>
        <p:spPr>
          <a:xfrm>
            <a:off x="822960" y="3904487"/>
            <a:ext cx="3063240" cy="228600"/>
          </a:xfrm>
          <a:prstGeom prst="rect">
            <a:avLst/>
          </a:prstGeom>
          <a:noFill/>
        </p:spPr>
        <p:txBody>
          <a:bodyPr wrap="square" lIns="0" rIns="0" tIns="0" bIns="0">
            <a:spAutoFit/>
          </a:bodyPr>
          <a:lstStyle/>
          <a:p>
            <a:pPr algn="l">
              <a:spcAft>
                <a:spcPts val="800"/>
              </a:spcAft>
              <a:defRPr sz="1000" b="1">
                <a:solidFill>
                  <a:srgbClr val="606060"/>
                </a:solidFill>
                <a:latin typeface="Inter"/>
              </a:defRPr>
            </a:pPr>
            <a:r>
              <a:t>HORIZONTAL</a:t>
            </a:r>
          </a:p>
        </p:txBody>
      </p:sp>
      <p:sp>
        <p:nvSpPr>
          <p:cNvPr id="11" name="Rectangle 10"/>
          <p:cNvSpPr/>
          <p:nvPr/>
        </p:nvSpPr>
        <p:spPr>
          <a:xfrm>
            <a:off x="4325112" y="2331720"/>
            <a:ext cx="3520440" cy="1865376"/>
          </a:xfrm>
          <a:prstGeom prst="rect">
            <a:avLst/>
          </a:prstGeom>
          <a:solidFill>
            <a:srgbClr val="F4F4F4"/>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p>
        </p:txBody>
      </p:sp>
      <p:pic>
        <p:nvPicPr>
          <p:cNvPr id="12" name="Picture 11" descr="IWA_stacked_full_light.png"/>
          <p:cNvPicPr>
            <a:picLocks noChangeAspect="1"/>
          </p:cNvPicPr>
          <p:nvPr/>
        </p:nvPicPr>
        <p:blipFill>
          <a:blip r:embed="rId3"/>
          <a:stretch>
            <a:fillRect/>
          </a:stretch>
        </p:blipFill>
        <p:spPr>
          <a:xfrm>
            <a:off x="5275247" y="2468879"/>
            <a:ext cx="1620168" cy="1325880"/>
          </a:xfrm>
          <a:prstGeom prst="rect">
            <a:avLst/>
          </a:prstGeom>
        </p:spPr>
      </p:pic>
      <p:sp>
        <p:nvSpPr>
          <p:cNvPr id="13" name="TextBox 12"/>
          <p:cNvSpPr txBox="1"/>
          <p:nvPr/>
        </p:nvSpPr>
        <p:spPr>
          <a:xfrm>
            <a:off x="4553712" y="3904487"/>
            <a:ext cx="3063240" cy="228600"/>
          </a:xfrm>
          <a:prstGeom prst="rect">
            <a:avLst/>
          </a:prstGeom>
          <a:noFill/>
        </p:spPr>
        <p:txBody>
          <a:bodyPr wrap="square" lIns="0" rIns="0" tIns="0" bIns="0">
            <a:spAutoFit/>
          </a:bodyPr>
          <a:lstStyle/>
          <a:p>
            <a:pPr algn="l">
              <a:spcAft>
                <a:spcPts val="800"/>
              </a:spcAft>
              <a:defRPr sz="1000" b="1">
                <a:solidFill>
                  <a:srgbClr val="606060"/>
                </a:solidFill>
                <a:latin typeface="Inter"/>
              </a:defRPr>
            </a:pPr>
            <a:r>
              <a:t>STACKED</a:t>
            </a:r>
          </a:p>
        </p:txBody>
      </p:sp>
      <p:sp>
        <p:nvSpPr>
          <p:cNvPr id="14" name="Rectangle 13"/>
          <p:cNvSpPr/>
          <p:nvPr/>
        </p:nvSpPr>
        <p:spPr>
          <a:xfrm>
            <a:off x="8055864" y="2331720"/>
            <a:ext cx="3520440" cy="1865376"/>
          </a:xfrm>
          <a:prstGeom prst="rect">
            <a:avLst/>
          </a:prstGeom>
          <a:solidFill>
            <a:srgbClr val="F4F4F4"/>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p>
        </p:txBody>
      </p:sp>
      <p:pic>
        <p:nvPicPr>
          <p:cNvPr id="15" name="Picture 14" descr="IWA_wordmark_full_light.png"/>
          <p:cNvPicPr>
            <a:picLocks noChangeAspect="1"/>
          </p:cNvPicPr>
          <p:nvPr/>
        </p:nvPicPr>
        <p:blipFill>
          <a:blip r:embed="rId4"/>
          <a:stretch>
            <a:fillRect/>
          </a:stretch>
        </p:blipFill>
        <p:spPr>
          <a:xfrm>
            <a:off x="8284464" y="2803508"/>
            <a:ext cx="3063240" cy="656622"/>
          </a:xfrm>
          <a:prstGeom prst="rect">
            <a:avLst/>
          </a:prstGeom>
        </p:spPr>
      </p:pic>
      <p:sp>
        <p:nvSpPr>
          <p:cNvPr id="16" name="TextBox 15"/>
          <p:cNvSpPr txBox="1"/>
          <p:nvPr/>
        </p:nvSpPr>
        <p:spPr>
          <a:xfrm>
            <a:off x="8284464" y="3904487"/>
            <a:ext cx="3063240" cy="228600"/>
          </a:xfrm>
          <a:prstGeom prst="rect">
            <a:avLst/>
          </a:prstGeom>
          <a:noFill/>
        </p:spPr>
        <p:txBody>
          <a:bodyPr wrap="square" lIns="0" rIns="0" tIns="0" bIns="0">
            <a:spAutoFit/>
          </a:bodyPr>
          <a:lstStyle/>
          <a:p>
            <a:pPr algn="l">
              <a:spcAft>
                <a:spcPts val="800"/>
              </a:spcAft>
              <a:defRPr sz="1000" b="1">
                <a:solidFill>
                  <a:srgbClr val="606060"/>
                </a:solidFill>
                <a:latin typeface="Inter"/>
              </a:defRPr>
            </a:pPr>
            <a:r>
              <a:t>WORDMARK</a:t>
            </a:r>
          </a:p>
        </p:txBody>
      </p:sp>
      <p:sp>
        <p:nvSpPr>
          <p:cNvPr id="17" name="Rectangle 16"/>
          <p:cNvSpPr/>
          <p:nvPr/>
        </p:nvSpPr>
        <p:spPr>
          <a:xfrm>
            <a:off x="594360" y="4389120"/>
            <a:ext cx="3520440" cy="1865376"/>
          </a:xfrm>
          <a:prstGeom prst="rect">
            <a:avLst/>
          </a:prstGeom>
          <a:solidFill>
            <a:srgbClr val="F4F4F4"/>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p>
        </p:txBody>
      </p:sp>
      <p:pic>
        <p:nvPicPr>
          <p:cNvPr id="18" name="Picture 17" descr="IWA_icon_full_light.png"/>
          <p:cNvPicPr>
            <a:picLocks noChangeAspect="1"/>
          </p:cNvPicPr>
          <p:nvPr/>
        </p:nvPicPr>
        <p:blipFill>
          <a:blip r:embed="rId5"/>
          <a:stretch>
            <a:fillRect/>
          </a:stretch>
        </p:blipFill>
        <p:spPr>
          <a:xfrm>
            <a:off x="1691640" y="4526280"/>
            <a:ext cx="1325880" cy="1325880"/>
          </a:xfrm>
          <a:prstGeom prst="rect">
            <a:avLst/>
          </a:prstGeom>
        </p:spPr>
      </p:pic>
      <p:sp>
        <p:nvSpPr>
          <p:cNvPr id="19" name="TextBox 18"/>
          <p:cNvSpPr txBox="1"/>
          <p:nvPr/>
        </p:nvSpPr>
        <p:spPr>
          <a:xfrm>
            <a:off x="822960" y="5961888"/>
            <a:ext cx="3063240" cy="228600"/>
          </a:xfrm>
          <a:prstGeom prst="rect">
            <a:avLst/>
          </a:prstGeom>
          <a:noFill/>
        </p:spPr>
        <p:txBody>
          <a:bodyPr wrap="square" lIns="0" rIns="0" tIns="0" bIns="0">
            <a:spAutoFit/>
          </a:bodyPr>
          <a:lstStyle/>
          <a:p>
            <a:pPr algn="l">
              <a:spcAft>
                <a:spcPts val="800"/>
              </a:spcAft>
              <a:defRPr sz="1000" b="1">
                <a:solidFill>
                  <a:srgbClr val="606060"/>
                </a:solidFill>
                <a:latin typeface="Inter"/>
              </a:defRPr>
            </a:pPr>
            <a:r>
              <a:t>LAPTOP ICON</a:t>
            </a:r>
          </a:p>
        </p:txBody>
      </p:sp>
      <p:sp>
        <p:nvSpPr>
          <p:cNvPr id="20" name="Rectangle 19"/>
          <p:cNvSpPr/>
          <p:nvPr/>
        </p:nvSpPr>
        <p:spPr>
          <a:xfrm>
            <a:off x="4325112" y="4389120"/>
            <a:ext cx="3520440" cy="1865376"/>
          </a:xfrm>
          <a:prstGeom prst="rect">
            <a:avLst/>
          </a:prstGeom>
          <a:solidFill>
            <a:srgbClr val="F4F4F4"/>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p>
        </p:txBody>
      </p:sp>
      <p:pic>
        <p:nvPicPr>
          <p:cNvPr id="21" name="Picture 20" descr="IWA_micro_full_light.png"/>
          <p:cNvPicPr>
            <a:picLocks noChangeAspect="1"/>
          </p:cNvPicPr>
          <p:nvPr/>
        </p:nvPicPr>
        <p:blipFill>
          <a:blip r:embed="rId6"/>
          <a:stretch>
            <a:fillRect/>
          </a:stretch>
        </p:blipFill>
        <p:spPr>
          <a:xfrm>
            <a:off x="5422392" y="4526280"/>
            <a:ext cx="1325880" cy="1325880"/>
          </a:xfrm>
          <a:prstGeom prst="rect">
            <a:avLst/>
          </a:prstGeom>
        </p:spPr>
      </p:pic>
      <p:sp>
        <p:nvSpPr>
          <p:cNvPr id="22" name="TextBox 21"/>
          <p:cNvSpPr txBox="1"/>
          <p:nvPr/>
        </p:nvSpPr>
        <p:spPr>
          <a:xfrm>
            <a:off x="4553712" y="5961888"/>
            <a:ext cx="3063240" cy="228600"/>
          </a:xfrm>
          <a:prstGeom prst="rect">
            <a:avLst/>
          </a:prstGeom>
          <a:noFill/>
        </p:spPr>
        <p:txBody>
          <a:bodyPr wrap="square" lIns="0" rIns="0" tIns="0" bIns="0">
            <a:spAutoFit/>
          </a:bodyPr>
          <a:lstStyle/>
          <a:p>
            <a:pPr algn="l">
              <a:spcAft>
                <a:spcPts val="800"/>
              </a:spcAft>
              <a:defRPr sz="1000" b="1">
                <a:solidFill>
                  <a:srgbClr val="606060"/>
                </a:solidFill>
                <a:latin typeface="Inter"/>
              </a:defRPr>
            </a:pPr>
            <a:r>
              <a:t>MICRO MONOGRAM</a:t>
            </a:r>
          </a:p>
        </p:txBody>
      </p:sp>
      <p:sp>
        <p:nvSpPr>
          <p:cNvPr id="23" name="Rectangle 22"/>
          <p:cNvSpPr/>
          <p:nvPr/>
        </p:nvSpPr>
        <p:spPr>
          <a:xfrm>
            <a:off x="8055864" y="4389120"/>
            <a:ext cx="3520440" cy="1865376"/>
          </a:xfrm>
          <a:prstGeom prst="rect">
            <a:avLst/>
          </a:prstGeom>
          <a:solidFill>
            <a:srgbClr val="F4F4F4"/>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p>
        </p:txBody>
      </p:sp>
      <p:pic>
        <p:nvPicPr>
          <p:cNvPr id="24" name="Picture 23" descr="IWA_sparkle_full_light.png"/>
          <p:cNvPicPr>
            <a:picLocks noChangeAspect="1"/>
          </p:cNvPicPr>
          <p:nvPr/>
        </p:nvPicPr>
        <p:blipFill>
          <a:blip r:embed="rId7"/>
          <a:stretch>
            <a:fillRect/>
          </a:stretch>
        </p:blipFill>
        <p:spPr>
          <a:xfrm>
            <a:off x="9153144" y="4526280"/>
            <a:ext cx="1325880" cy="1325880"/>
          </a:xfrm>
          <a:prstGeom prst="rect">
            <a:avLst/>
          </a:prstGeom>
        </p:spPr>
      </p:pic>
      <p:sp>
        <p:nvSpPr>
          <p:cNvPr id="25" name="TextBox 24"/>
          <p:cNvSpPr txBox="1"/>
          <p:nvPr/>
        </p:nvSpPr>
        <p:spPr>
          <a:xfrm>
            <a:off x="8284464" y="5961888"/>
            <a:ext cx="3063240" cy="228600"/>
          </a:xfrm>
          <a:prstGeom prst="rect">
            <a:avLst/>
          </a:prstGeom>
          <a:noFill/>
        </p:spPr>
        <p:txBody>
          <a:bodyPr wrap="square" lIns="0" rIns="0" tIns="0" bIns="0">
            <a:spAutoFit/>
          </a:bodyPr>
          <a:lstStyle/>
          <a:p>
            <a:pPr algn="l">
              <a:spcAft>
                <a:spcPts val="800"/>
              </a:spcAft>
              <a:defRPr sz="1000" b="1">
                <a:solidFill>
                  <a:srgbClr val="606060"/>
                </a:solidFill>
                <a:latin typeface="Inter"/>
              </a:defRPr>
            </a:pPr>
            <a:r>
              <a:t>SPARKLE ACCENT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94360" y="365760"/>
            <a:ext cx="10058400" cy="228600"/>
          </a:xfrm>
          <a:prstGeom prst="rect">
            <a:avLst/>
          </a:prstGeom>
          <a:noFill/>
        </p:spPr>
        <p:txBody>
          <a:bodyPr wrap="square" lIns="0" rIns="0" tIns="0" bIns="0">
            <a:spAutoFit/>
          </a:bodyPr>
          <a:lstStyle/>
          <a:p>
            <a:pPr algn="l">
              <a:spcAft>
                <a:spcPts val="800"/>
              </a:spcAft>
              <a:defRPr sz="1100" b="1">
                <a:solidFill>
                  <a:srgbClr val="FF6A00"/>
                </a:solidFill>
                <a:latin typeface="Inter"/>
              </a:defRPr>
            </a:pPr>
            <a:r>
              <a:t>05 / CLEAR SPACE</a:t>
            </a:r>
          </a:p>
        </p:txBody>
      </p:sp>
      <p:sp>
        <p:nvSpPr>
          <p:cNvPr id="3" name="TextBox 2"/>
          <p:cNvSpPr txBox="1"/>
          <p:nvPr/>
        </p:nvSpPr>
        <p:spPr>
          <a:xfrm>
            <a:off x="594360" y="768096"/>
            <a:ext cx="10972800" cy="566928"/>
          </a:xfrm>
          <a:prstGeom prst="rect">
            <a:avLst/>
          </a:prstGeom>
          <a:noFill/>
        </p:spPr>
        <p:txBody>
          <a:bodyPr wrap="square" lIns="0" rIns="0" tIns="0" bIns="0">
            <a:spAutoFit/>
          </a:bodyPr>
          <a:lstStyle/>
          <a:p>
            <a:pPr algn="l">
              <a:spcAft>
                <a:spcPts val="800"/>
              </a:spcAft>
              <a:defRPr sz="3300" b="1">
                <a:solidFill>
                  <a:srgbClr val="0B0B0B"/>
                </a:solidFill>
                <a:latin typeface="Inter"/>
              </a:defRPr>
            </a:pPr>
            <a:r>
              <a:t>Give the logo room to breathe.</a:t>
            </a:r>
          </a:p>
        </p:txBody>
      </p:sp>
      <p:sp>
        <p:nvSpPr>
          <p:cNvPr id="4" name="TextBox 3"/>
          <p:cNvSpPr txBox="1"/>
          <p:nvPr/>
        </p:nvSpPr>
        <p:spPr>
          <a:xfrm>
            <a:off x="594360" y="1463040"/>
            <a:ext cx="10881360" cy="658368"/>
          </a:xfrm>
          <a:prstGeom prst="rect">
            <a:avLst/>
          </a:prstGeom>
          <a:noFill/>
        </p:spPr>
        <p:txBody>
          <a:bodyPr wrap="square" lIns="0" rIns="0" tIns="0" bIns="0">
            <a:spAutoFit/>
          </a:bodyPr>
          <a:lstStyle/>
          <a:p>
            <a:pPr algn="l">
              <a:spcAft>
                <a:spcPts val="800"/>
              </a:spcAft>
              <a:defRPr sz="1600" b="0">
                <a:solidFill>
                  <a:srgbClr val="606060"/>
                </a:solidFill>
                <a:latin typeface="Inter"/>
              </a:defRPr>
            </a:pPr>
            <a:r>
              <a:t>Clear space is measured from the visible artwork, not from the image canvas.</a:t>
            </a:r>
          </a:p>
        </p:txBody>
      </p:sp>
      <p:sp>
        <p:nvSpPr>
          <p:cNvPr id="5" name="Rectangle 4"/>
          <p:cNvSpPr/>
          <p:nvPr/>
        </p:nvSpPr>
        <p:spPr>
          <a:xfrm>
            <a:off x="594360" y="7059168"/>
            <a:ext cx="11000232" cy="10972"/>
          </a:xfrm>
          <a:prstGeom prst="rect">
            <a:avLst/>
          </a:prstGeom>
          <a:solidFill>
            <a:srgbClr val="DEDEDE"/>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6" name="TextBox 5"/>
          <p:cNvSpPr txBox="1"/>
          <p:nvPr/>
        </p:nvSpPr>
        <p:spPr>
          <a:xfrm>
            <a:off x="594360" y="7223760"/>
            <a:ext cx="9144000" cy="192024"/>
          </a:xfrm>
          <a:prstGeom prst="rect">
            <a:avLst/>
          </a:prstGeom>
          <a:noFill/>
        </p:spPr>
        <p:txBody>
          <a:bodyPr wrap="square" lIns="0" rIns="0" tIns="0" bIns="0">
            <a:spAutoFit/>
          </a:bodyPr>
          <a:lstStyle/>
          <a:p>
            <a:pPr algn="l">
              <a:spcAft>
                <a:spcPts val="800"/>
              </a:spcAft>
              <a:defRPr sz="900" b="0">
                <a:solidFill>
                  <a:srgbClr val="606060"/>
                </a:solidFill>
                <a:latin typeface="Inter"/>
              </a:defRPr>
            </a:pPr>
            <a:r>
              <a:t>INNOVATEWITHAJAY  /  CLEAN LAPTOP EDITION  /  v2.0</a:t>
            </a:r>
          </a:p>
        </p:txBody>
      </p:sp>
      <p:sp>
        <p:nvSpPr>
          <p:cNvPr id="7" name="TextBox 6"/>
          <p:cNvSpPr txBox="1"/>
          <p:nvPr/>
        </p:nvSpPr>
        <p:spPr>
          <a:xfrm>
            <a:off x="11091672" y="7223760"/>
            <a:ext cx="502920" cy="192024"/>
          </a:xfrm>
          <a:prstGeom prst="rect">
            <a:avLst/>
          </a:prstGeom>
          <a:noFill/>
        </p:spPr>
        <p:txBody>
          <a:bodyPr wrap="square" lIns="0" rIns="0" tIns="0" bIns="0">
            <a:spAutoFit/>
          </a:bodyPr>
          <a:lstStyle/>
          <a:p>
            <a:pPr algn="r">
              <a:spcAft>
                <a:spcPts val="800"/>
              </a:spcAft>
              <a:defRPr sz="900" b="0">
                <a:solidFill>
                  <a:srgbClr val="606060"/>
                </a:solidFill>
                <a:latin typeface="Inter"/>
              </a:defRPr>
            </a:pPr>
            <a:r>
              <a:t>06</a:t>
            </a:r>
          </a:p>
        </p:txBody>
      </p:sp>
      <p:sp>
        <p:nvSpPr>
          <p:cNvPr id="8" name="Rectangle 7"/>
          <p:cNvSpPr/>
          <p:nvPr/>
        </p:nvSpPr>
        <p:spPr>
          <a:xfrm>
            <a:off x="731520" y="2331720"/>
            <a:ext cx="5577840" cy="3886200"/>
          </a:xfrm>
          <a:prstGeom prst="rect">
            <a:avLst/>
          </a:prstGeom>
          <a:solidFill>
            <a:srgbClr val="F4F4F4"/>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p>
        </p:txBody>
      </p:sp>
      <p:pic>
        <p:nvPicPr>
          <p:cNvPr id="9" name="Picture 8" descr="IWA_icon_full_light.png"/>
          <p:cNvPicPr>
            <a:picLocks noChangeAspect="1"/>
          </p:cNvPicPr>
          <p:nvPr/>
        </p:nvPicPr>
        <p:blipFill>
          <a:blip r:embed="rId2"/>
          <a:stretch>
            <a:fillRect/>
          </a:stretch>
        </p:blipFill>
        <p:spPr>
          <a:xfrm>
            <a:off x="1828799" y="2560320"/>
            <a:ext cx="3383280" cy="3383280"/>
          </a:xfrm>
          <a:prstGeom prst="rect">
            <a:avLst/>
          </a:prstGeom>
        </p:spPr>
      </p:pic>
      <p:sp>
        <p:nvSpPr>
          <p:cNvPr id="10" name="Rectangle 9"/>
          <p:cNvSpPr/>
          <p:nvPr/>
        </p:nvSpPr>
        <p:spPr>
          <a:xfrm>
            <a:off x="1389888" y="2651760"/>
            <a:ext cx="4261104" cy="3072384"/>
          </a:xfrm>
          <a:prstGeom prst="rect">
            <a:avLst/>
          </a:prstGeom>
          <a:noFill/>
          <a:ln w="8890">
            <a:solidFill>
              <a:srgbClr val="FF6A00"/>
            </a:solidFill>
            <a:prstDash val="dash"/>
          </a:ln>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11" name="TextBox 10"/>
          <p:cNvSpPr txBox="1"/>
          <p:nvPr/>
        </p:nvSpPr>
        <p:spPr>
          <a:xfrm>
            <a:off x="6720840" y="2651760"/>
            <a:ext cx="4617720" cy="594360"/>
          </a:xfrm>
          <a:prstGeom prst="rect">
            <a:avLst/>
          </a:prstGeom>
          <a:noFill/>
        </p:spPr>
        <p:txBody>
          <a:bodyPr wrap="square" lIns="0" rIns="0" tIns="0" bIns="0">
            <a:spAutoFit/>
          </a:bodyPr>
          <a:lstStyle/>
          <a:p>
            <a:pPr algn="l">
              <a:spcAft>
                <a:spcPts val="800"/>
              </a:spcAft>
              <a:defRPr sz="2300" b="1">
                <a:solidFill>
                  <a:srgbClr val="0B0B0B"/>
                </a:solidFill>
                <a:latin typeface="Inter"/>
              </a:defRPr>
            </a:pPr>
            <a:r>
              <a:t>X = the width of the sparkle</a:t>
            </a:r>
          </a:p>
        </p:txBody>
      </p:sp>
      <p:sp>
        <p:nvSpPr>
          <p:cNvPr id="12" name="TextBox 11"/>
          <p:cNvSpPr txBox="1"/>
          <p:nvPr/>
        </p:nvSpPr>
        <p:spPr>
          <a:xfrm>
            <a:off x="6720840" y="3520440"/>
            <a:ext cx="4526280" cy="1371600"/>
          </a:xfrm>
          <a:prstGeom prst="rect">
            <a:avLst/>
          </a:prstGeom>
          <a:noFill/>
        </p:spPr>
        <p:txBody>
          <a:bodyPr wrap="square" lIns="0" rIns="0" tIns="0" bIns="0">
            <a:spAutoFit/>
          </a:bodyPr>
          <a:lstStyle/>
          <a:p>
            <a:pPr algn="l">
              <a:spcAft>
                <a:spcPts val="800"/>
              </a:spcAft>
              <a:defRPr sz="2000" b="0">
                <a:solidFill>
                  <a:srgbClr val="0B0B0B"/>
                </a:solidFill>
                <a:latin typeface="Inter"/>
              </a:defRPr>
            </a:pPr>
            <a:r>
              <a:t>Keep at least 0.5X of clear space on every side of the visible logo. More space is encouraged in banners and presentations.</a:t>
            </a:r>
          </a:p>
        </p:txBody>
      </p:sp>
      <p:sp>
        <p:nvSpPr>
          <p:cNvPr id="13" name="TextBox 12"/>
          <p:cNvSpPr txBox="1"/>
          <p:nvPr/>
        </p:nvSpPr>
        <p:spPr>
          <a:xfrm>
            <a:off x="6720840" y="5166360"/>
            <a:ext cx="4526280" cy="1097280"/>
          </a:xfrm>
          <a:prstGeom prst="rect">
            <a:avLst/>
          </a:prstGeom>
          <a:noFill/>
        </p:spPr>
        <p:txBody>
          <a:bodyPr wrap="square" lIns="0" rIns="0" tIns="0" bIns="0">
            <a:spAutoFit/>
          </a:bodyPr>
          <a:lstStyle/>
          <a:p>
            <a:pPr algn="l">
              <a:spcAft>
                <a:spcPts val="800"/>
              </a:spcAft>
              <a:defRPr sz="1800" b="0">
                <a:solidFill>
                  <a:srgbClr val="606060"/>
                </a:solidFill>
                <a:latin typeface="Inter"/>
              </a:defRPr>
            </a:pPr>
            <a:r>
              <a:t>Do not place body text, photos, crop edges or partner logos inside this area.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94360" y="365760"/>
            <a:ext cx="10058400" cy="228600"/>
          </a:xfrm>
          <a:prstGeom prst="rect">
            <a:avLst/>
          </a:prstGeom>
          <a:noFill/>
        </p:spPr>
        <p:txBody>
          <a:bodyPr wrap="square" lIns="0" rIns="0" tIns="0" bIns="0">
            <a:spAutoFit/>
          </a:bodyPr>
          <a:lstStyle/>
          <a:p>
            <a:pPr algn="l">
              <a:spcAft>
                <a:spcPts val="800"/>
              </a:spcAft>
              <a:defRPr sz="1100" b="1">
                <a:solidFill>
                  <a:srgbClr val="FF6A00"/>
                </a:solidFill>
                <a:latin typeface="Inter"/>
              </a:defRPr>
            </a:pPr>
            <a:r>
              <a:t>06 / SMALL-SIZE USE</a:t>
            </a:r>
          </a:p>
        </p:txBody>
      </p:sp>
      <p:sp>
        <p:nvSpPr>
          <p:cNvPr id="3" name="TextBox 2"/>
          <p:cNvSpPr txBox="1"/>
          <p:nvPr/>
        </p:nvSpPr>
        <p:spPr>
          <a:xfrm>
            <a:off x="594360" y="768096"/>
            <a:ext cx="10972800" cy="566928"/>
          </a:xfrm>
          <a:prstGeom prst="rect">
            <a:avLst/>
          </a:prstGeom>
          <a:noFill/>
        </p:spPr>
        <p:txBody>
          <a:bodyPr wrap="square" lIns="0" rIns="0" tIns="0" bIns="0">
            <a:spAutoFit/>
          </a:bodyPr>
          <a:lstStyle/>
          <a:p>
            <a:pPr algn="l">
              <a:spcAft>
                <a:spcPts val="800"/>
              </a:spcAft>
              <a:defRPr sz="3300" b="1">
                <a:solidFill>
                  <a:srgbClr val="0B0B0B"/>
                </a:solidFill>
                <a:latin typeface="Inter"/>
              </a:defRPr>
            </a:pPr>
            <a:r>
              <a:t>Simplify as the space gets smaller.</a:t>
            </a:r>
          </a:p>
        </p:txBody>
      </p:sp>
      <p:sp>
        <p:nvSpPr>
          <p:cNvPr id="4" name="TextBox 3"/>
          <p:cNvSpPr txBox="1"/>
          <p:nvPr/>
        </p:nvSpPr>
        <p:spPr>
          <a:xfrm>
            <a:off x="594360" y="1463040"/>
            <a:ext cx="10881360" cy="658368"/>
          </a:xfrm>
          <a:prstGeom prst="rect">
            <a:avLst/>
          </a:prstGeom>
          <a:noFill/>
        </p:spPr>
        <p:txBody>
          <a:bodyPr wrap="square" lIns="0" rIns="0" tIns="0" bIns="0">
            <a:spAutoFit/>
          </a:bodyPr>
          <a:lstStyle/>
          <a:p>
            <a:pPr algn="l">
              <a:spcAft>
                <a:spcPts val="800"/>
              </a:spcAft>
              <a:defRPr sz="1600" b="0">
                <a:solidFill>
                  <a:srgbClr val="606060"/>
                </a:solidFill>
                <a:latin typeface="Inter"/>
              </a:defRPr>
            </a:pPr>
            <a:r>
              <a:t>The small icon removes the laptop frame. The full logo is not a favicon.</a:t>
            </a:r>
          </a:p>
        </p:txBody>
      </p:sp>
      <p:sp>
        <p:nvSpPr>
          <p:cNvPr id="5" name="Rectangle 4"/>
          <p:cNvSpPr/>
          <p:nvPr/>
        </p:nvSpPr>
        <p:spPr>
          <a:xfrm>
            <a:off x="594360" y="7059168"/>
            <a:ext cx="11000232" cy="10972"/>
          </a:xfrm>
          <a:prstGeom prst="rect">
            <a:avLst/>
          </a:prstGeom>
          <a:solidFill>
            <a:srgbClr val="DEDEDE"/>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6" name="TextBox 5"/>
          <p:cNvSpPr txBox="1"/>
          <p:nvPr/>
        </p:nvSpPr>
        <p:spPr>
          <a:xfrm>
            <a:off x="594360" y="7223760"/>
            <a:ext cx="9144000" cy="192024"/>
          </a:xfrm>
          <a:prstGeom prst="rect">
            <a:avLst/>
          </a:prstGeom>
          <a:noFill/>
        </p:spPr>
        <p:txBody>
          <a:bodyPr wrap="square" lIns="0" rIns="0" tIns="0" bIns="0">
            <a:spAutoFit/>
          </a:bodyPr>
          <a:lstStyle/>
          <a:p>
            <a:pPr algn="l">
              <a:spcAft>
                <a:spcPts val="800"/>
              </a:spcAft>
              <a:defRPr sz="900" b="0">
                <a:solidFill>
                  <a:srgbClr val="606060"/>
                </a:solidFill>
                <a:latin typeface="Inter"/>
              </a:defRPr>
            </a:pPr>
            <a:r>
              <a:t>INNOVATEWITHAJAY  /  CLEAN LAPTOP EDITION  /  v2.0</a:t>
            </a:r>
          </a:p>
        </p:txBody>
      </p:sp>
      <p:sp>
        <p:nvSpPr>
          <p:cNvPr id="7" name="TextBox 6"/>
          <p:cNvSpPr txBox="1"/>
          <p:nvPr/>
        </p:nvSpPr>
        <p:spPr>
          <a:xfrm>
            <a:off x="11091672" y="7223760"/>
            <a:ext cx="502920" cy="192024"/>
          </a:xfrm>
          <a:prstGeom prst="rect">
            <a:avLst/>
          </a:prstGeom>
          <a:noFill/>
        </p:spPr>
        <p:txBody>
          <a:bodyPr wrap="square" lIns="0" rIns="0" tIns="0" bIns="0">
            <a:spAutoFit/>
          </a:bodyPr>
          <a:lstStyle/>
          <a:p>
            <a:pPr algn="r">
              <a:spcAft>
                <a:spcPts val="800"/>
              </a:spcAft>
              <a:defRPr sz="900" b="0">
                <a:solidFill>
                  <a:srgbClr val="606060"/>
                </a:solidFill>
                <a:latin typeface="Inter"/>
              </a:defRPr>
            </a:pPr>
            <a:r>
              <a:t>07</a:t>
            </a:r>
          </a:p>
        </p:txBody>
      </p:sp>
      <p:sp>
        <p:nvSpPr>
          <p:cNvPr id="8" name="Rectangle 7"/>
          <p:cNvSpPr/>
          <p:nvPr/>
        </p:nvSpPr>
        <p:spPr>
          <a:xfrm>
            <a:off x="822960" y="2560320"/>
            <a:ext cx="960120" cy="960120"/>
          </a:xfrm>
          <a:prstGeom prst="rect">
            <a:avLst/>
          </a:prstGeom>
          <a:solidFill>
            <a:srgbClr val="0B0B0B"/>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p>
        </p:txBody>
      </p:sp>
      <p:pic>
        <p:nvPicPr>
          <p:cNvPr id="9" name="Picture 8" descr="icon-16.png"/>
          <p:cNvPicPr>
            <a:picLocks noChangeAspect="1"/>
          </p:cNvPicPr>
          <p:nvPr/>
        </p:nvPicPr>
        <p:blipFill>
          <a:blip r:embed="rId2"/>
          <a:stretch>
            <a:fillRect/>
          </a:stretch>
        </p:blipFill>
        <p:spPr>
          <a:xfrm>
            <a:off x="822960" y="2560320"/>
            <a:ext cx="960120" cy="960120"/>
          </a:xfrm>
          <a:prstGeom prst="rect">
            <a:avLst/>
          </a:prstGeom>
        </p:spPr>
      </p:pic>
      <p:sp>
        <p:nvSpPr>
          <p:cNvPr id="10" name="TextBox 9"/>
          <p:cNvSpPr txBox="1"/>
          <p:nvPr/>
        </p:nvSpPr>
        <p:spPr>
          <a:xfrm>
            <a:off x="822960" y="3703320"/>
            <a:ext cx="960120" cy="274320"/>
          </a:xfrm>
          <a:prstGeom prst="rect">
            <a:avLst/>
          </a:prstGeom>
          <a:noFill/>
        </p:spPr>
        <p:txBody>
          <a:bodyPr wrap="square" lIns="0" rIns="0" tIns="0" bIns="0">
            <a:spAutoFit/>
          </a:bodyPr>
          <a:lstStyle/>
          <a:p>
            <a:pPr algn="ctr">
              <a:spcAft>
                <a:spcPts val="800"/>
              </a:spcAft>
              <a:defRPr sz="1400" b="1">
                <a:solidFill>
                  <a:srgbClr val="0B0B0B"/>
                </a:solidFill>
                <a:latin typeface="Inter"/>
              </a:defRPr>
            </a:pPr>
            <a:r>
              <a:t>16 px</a:t>
            </a:r>
          </a:p>
        </p:txBody>
      </p:sp>
      <p:sp>
        <p:nvSpPr>
          <p:cNvPr id="11" name="Rectangle 10"/>
          <p:cNvSpPr/>
          <p:nvPr/>
        </p:nvSpPr>
        <p:spPr>
          <a:xfrm>
            <a:off x="2057400" y="2560320"/>
            <a:ext cx="960120" cy="960120"/>
          </a:xfrm>
          <a:prstGeom prst="rect">
            <a:avLst/>
          </a:prstGeom>
          <a:solidFill>
            <a:srgbClr val="0B0B0B"/>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p>
        </p:txBody>
      </p:sp>
      <p:pic>
        <p:nvPicPr>
          <p:cNvPr id="12" name="Picture 11" descr="icon-32.png"/>
          <p:cNvPicPr>
            <a:picLocks noChangeAspect="1"/>
          </p:cNvPicPr>
          <p:nvPr/>
        </p:nvPicPr>
        <p:blipFill>
          <a:blip r:embed="rId3"/>
          <a:stretch>
            <a:fillRect/>
          </a:stretch>
        </p:blipFill>
        <p:spPr>
          <a:xfrm>
            <a:off x="2057400" y="2560320"/>
            <a:ext cx="960120" cy="960120"/>
          </a:xfrm>
          <a:prstGeom prst="rect">
            <a:avLst/>
          </a:prstGeom>
        </p:spPr>
      </p:pic>
      <p:sp>
        <p:nvSpPr>
          <p:cNvPr id="13" name="TextBox 12"/>
          <p:cNvSpPr txBox="1"/>
          <p:nvPr/>
        </p:nvSpPr>
        <p:spPr>
          <a:xfrm>
            <a:off x="2057400" y="3703320"/>
            <a:ext cx="960120" cy="274320"/>
          </a:xfrm>
          <a:prstGeom prst="rect">
            <a:avLst/>
          </a:prstGeom>
          <a:noFill/>
        </p:spPr>
        <p:txBody>
          <a:bodyPr wrap="square" lIns="0" rIns="0" tIns="0" bIns="0">
            <a:spAutoFit/>
          </a:bodyPr>
          <a:lstStyle/>
          <a:p>
            <a:pPr algn="ctr">
              <a:spcAft>
                <a:spcPts val="800"/>
              </a:spcAft>
              <a:defRPr sz="1400" b="1">
                <a:solidFill>
                  <a:srgbClr val="0B0B0B"/>
                </a:solidFill>
                <a:latin typeface="Inter"/>
              </a:defRPr>
            </a:pPr>
            <a:r>
              <a:t>32 px</a:t>
            </a:r>
          </a:p>
        </p:txBody>
      </p:sp>
      <p:sp>
        <p:nvSpPr>
          <p:cNvPr id="14" name="Rectangle 13"/>
          <p:cNvSpPr/>
          <p:nvPr/>
        </p:nvSpPr>
        <p:spPr>
          <a:xfrm>
            <a:off x="3291840" y="2560320"/>
            <a:ext cx="960120" cy="960120"/>
          </a:xfrm>
          <a:prstGeom prst="rect">
            <a:avLst/>
          </a:prstGeom>
          <a:solidFill>
            <a:srgbClr val="0B0B0B"/>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p>
        </p:txBody>
      </p:sp>
      <p:pic>
        <p:nvPicPr>
          <p:cNvPr id="15" name="Picture 14" descr="icon-48.png"/>
          <p:cNvPicPr>
            <a:picLocks noChangeAspect="1"/>
          </p:cNvPicPr>
          <p:nvPr/>
        </p:nvPicPr>
        <p:blipFill>
          <a:blip r:embed="rId4"/>
          <a:stretch>
            <a:fillRect/>
          </a:stretch>
        </p:blipFill>
        <p:spPr>
          <a:xfrm>
            <a:off x="3291840" y="2560320"/>
            <a:ext cx="960120" cy="960120"/>
          </a:xfrm>
          <a:prstGeom prst="rect">
            <a:avLst/>
          </a:prstGeom>
        </p:spPr>
      </p:pic>
      <p:sp>
        <p:nvSpPr>
          <p:cNvPr id="16" name="TextBox 15"/>
          <p:cNvSpPr txBox="1"/>
          <p:nvPr/>
        </p:nvSpPr>
        <p:spPr>
          <a:xfrm>
            <a:off x="3291840" y="3703320"/>
            <a:ext cx="960120" cy="274320"/>
          </a:xfrm>
          <a:prstGeom prst="rect">
            <a:avLst/>
          </a:prstGeom>
          <a:noFill/>
        </p:spPr>
        <p:txBody>
          <a:bodyPr wrap="square" lIns="0" rIns="0" tIns="0" bIns="0">
            <a:spAutoFit/>
          </a:bodyPr>
          <a:lstStyle/>
          <a:p>
            <a:pPr algn="ctr">
              <a:spcAft>
                <a:spcPts val="800"/>
              </a:spcAft>
              <a:defRPr sz="1400" b="1">
                <a:solidFill>
                  <a:srgbClr val="0B0B0B"/>
                </a:solidFill>
                <a:latin typeface="Inter"/>
              </a:defRPr>
            </a:pPr>
            <a:r>
              <a:t>48 px</a:t>
            </a:r>
          </a:p>
        </p:txBody>
      </p:sp>
      <p:sp>
        <p:nvSpPr>
          <p:cNvPr id="17" name="Rectangle 16"/>
          <p:cNvSpPr/>
          <p:nvPr/>
        </p:nvSpPr>
        <p:spPr>
          <a:xfrm>
            <a:off x="4526280" y="2560320"/>
            <a:ext cx="960120" cy="960120"/>
          </a:xfrm>
          <a:prstGeom prst="rect">
            <a:avLst/>
          </a:prstGeom>
          <a:solidFill>
            <a:srgbClr val="0B0B0B"/>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p>
        </p:txBody>
      </p:sp>
      <p:pic>
        <p:nvPicPr>
          <p:cNvPr id="18" name="Picture 17" descr="icon-64.png"/>
          <p:cNvPicPr>
            <a:picLocks noChangeAspect="1"/>
          </p:cNvPicPr>
          <p:nvPr/>
        </p:nvPicPr>
        <p:blipFill>
          <a:blip r:embed="rId5"/>
          <a:stretch>
            <a:fillRect/>
          </a:stretch>
        </p:blipFill>
        <p:spPr>
          <a:xfrm>
            <a:off x="4526280" y="2560320"/>
            <a:ext cx="960120" cy="960120"/>
          </a:xfrm>
          <a:prstGeom prst="rect">
            <a:avLst/>
          </a:prstGeom>
        </p:spPr>
      </p:pic>
      <p:sp>
        <p:nvSpPr>
          <p:cNvPr id="19" name="TextBox 18"/>
          <p:cNvSpPr txBox="1"/>
          <p:nvPr/>
        </p:nvSpPr>
        <p:spPr>
          <a:xfrm>
            <a:off x="4526280" y="3703320"/>
            <a:ext cx="960120" cy="274320"/>
          </a:xfrm>
          <a:prstGeom prst="rect">
            <a:avLst/>
          </a:prstGeom>
          <a:noFill/>
        </p:spPr>
        <p:txBody>
          <a:bodyPr wrap="square" lIns="0" rIns="0" tIns="0" bIns="0">
            <a:spAutoFit/>
          </a:bodyPr>
          <a:lstStyle/>
          <a:p>
            <a:pPr algn="ctr">
              <a:spcAft>
                <a:spcPts val="800"/>
              </a:spcAft>
              <a:defRPr sz="1400" b="1">
                <a:solidFill>
                  <a:srgbClr val="0B0B0B"/>
                </a:solidFill>
                <a:latin typeface="Inter"/>
              </a:defRPr>
            </a:pPr>
            <a:r>
              <a:t>64 px</a:t>
            </a:r>
          </a:p>
        </p:txBody>
      </p:sp>
      <p:sp>
        <p:nvSpPr>
          <p:cNvPr id="20" name="Rectangle 19"/>
          <p:cNvSpPr/>
          <p:nvPr/>
        </p:nvSpPr>
        <p:spPr>
          <a:xfrm>
            <a:off x="5760720" y="2560320"/>
            <a:ext cx="960120" cy="960120"/>
          </a:xfrm>
          <a:prstGeom prst="rect">
            <a:avLst/>
          </a:prstGeom>
          <a:solidFill>
            <a:srgbClr val="0B0B0B"/>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p>
        </p:txBody>
      </p:sp>
      <p:pic>
        <p:nvPicPr>
          <p:cNvPr id="21" name="Picture 20" descr="icon-128.png"/>
          <p:cNvPicPr>
            <a:picLocks noChangeAspect="1"/>
          </p:cNvPicPr>
          <p:nvPr/>
        </p:nvPicPr>
        <p:blipFill>
          <a:blip r:embed="rId6"/>
          <a:stretch>
            <a:fillRect/>
          </a:stretch>
        </p:blipFill>
        <p:spPr>
          <a:xfrm>
            <a:off x="5760720" y="2560320"/>
            <a:ext cx="960120" cy="960120"/>
          </a:xfrm>
          <a:prstGeom prst="rect">
            <a:avLst/>
          </a:prstGeom>
        </p:spPr>
      </p:pic>
      <p:sp>
        <p:nvSpPr>
          <p:cNvPr id="22" name="TextBox 21"/>
          <p:cNvSpPr txBox="1"/>
          <p:nvPr/>
        </p:nvSpPr>
        <p:spPr>
          <a:xfrm>
            <a:off x="5760720" y="3703320"/>
            <a:ext cx="960120" cy="274320"/>
          </a:xfrm>
          <a:prstGeom prst="rect">
            <a:avLst/>
          </a:prstGeom>
          <a:noFill/>
        </p:spPr>
        <p:txBody>
          <a:bodyPr wrap="square" lIns="0" rIns="0" tIns="0" bIns="0">
            <a:spAutoFit/>
          </a:bodyPr>
          <a:lstStyle/>
          <a:p>
            <a:pPr algn="ctr">
              <a:spcAft>
                <a:spcPts val="800"/>
              </a:spcAft>
              <a:defRPr sz="1400" b="1">
                <a:solidFill>
                  <a:srgbClr val="0B0B0B"/>
                </a:solidFill>
                <a:latin typeface="Inter"/>
              </a:defRPr>
            </a:pPr>
            <a:r>
              <a:t>128 px</a:t>
            </a:r>
          </a:p>
        </p:txBody>
      </p:sp>
      <p:sp>
        <p:nvSpPr>
          <p:cNvPr id="23" name="TextBox 22"/>
          <p:cNvSpPr txBox="1"/>
          <p:nvPr/>
        </p:nvSpPr>
        <p:spPr>
          <a:xfrm>
            <a:off x="822960" y="4224528"/>
            <a:ext cx="6035040" cy="365760"/>
          </a:xfrm>
          <a:prstGeom prst="rect">
            <a:avLst/>
          </a:prstGeom>
          <a:noFill/>
        </p:spPr>
        <p:txBody>
          <a:bodyPr wrap="square" lIns="0" rIns="0" tIns="0" bIns="0">
            <a:spAutoFit/>
          </a:bodyPr>
          <a:lstStyle/>
          <a:p>
            <a:pPr algn="l">
              <a:spcAft>
                <a:spcPts val="800"/>
              </a:spcAft>
              <a:defRPr sz="1300" b="0">
                <a:solidFill>
                  <a:srgbClr val="606060"/>
                </a:solidFill>
                <a:latin typeface="Inter"/>
              </a:defRPr>
            </a:pPr>
            <a:r>
              <a:t>Samples enlarged for inspection.</a:t>
            </a:r>
          </a:p>
        </p:txBody>
      </p:sp>
      <p:sp>
        <p:nvSpPr>
          <p:cNvPr id="24" name="TextBox 23"/>
          <p:cNvSpPr txBox="1"/>
          <p:nvPr/>
        </p:nvSpPr>
        <p:spPr>
          <a:xfrm>
            <a:off x="7315200" y="2423160"/>
            <a:ext cx="4206240" cy="365760"/>
          </a:xfrm>
          <a:prstGeom prst="rect">
            <a:avLst/>
          </a:prstGeom>
          <a:noFill/>
        </p:spPr>
        <p:txBody>
          <a:bodyPr wrap="square" lIns="0" rIns="0" tIns="0" bIns="0">
            <a:spAutoFit/>
          </a:bodyPr>
          <a:lstStyle/>
          <a:p>
            <a:pPr algn="l">
              <a:spcAft>
                <a:spcPts val="800"/>
              </a:spcAft>
              <a:defRPr sz="2100" b="1">
                <a:solidFill>
                  <a:srgbClr val="0B0B0B"/>
                </a:solidFill>
                <a:latin typeface="Inter"/>
              </a:defRPr>
            </a:pPr>
            <a:r>
              <a:t>Website header</a:t>
            </a:r>
          </a:p>
        </p:txBody>
      </p:sp>
      <p:sp>
        <p:nvSpPr>
          <p:cNvPr id="25" name="TextBox 24"/>
          <p:cNvSpPr txBox="1"/>
          <p:nvPr/>
        </p:nvSpPr>
        <p:spPr>
          <a:xfrm>
            <a:off x="7315200" y="2926080"/>
            <a:ext cx="4206240" cy="1371600"/>
          </a:xfrm>
          <a:prstGeom prst="rect">
            <a:avLst/>
          </a:prstGeom>
          <a:noFill/>
        </p:spPr>
        <p:txBody>
          <a:bodyPr wrap="square" lIns="0" rIns="0" tIns="0" bIns="0">
            <a:spAutoFit/>
          </a:bodyPr>
          <a:lstStyle/>
          <a:p>
            <a:pPr algn="l">
              <a:spcAft>
                <a:spcPts val="800"/>
              </a:spcAft>
              <a:defRPr sz="1700" b="0">
                <a:solidFill>
                  <a:srgbClr val="606060"/>
                </a:solidFill>
                <a:latin typeface="Inter"/>
              </a:defRPr>
            </a:pPr>
            <a:r>
              <a:t>Use the horizontal no-tagline logo. If the tagline becomes hard to read, remove it rather than squeezing it.</a:t>
            </a:r>
          </a:p>
        </p:txBody>
      </p:sp>
      <p:sp>
        <p:nvSpPr>
          <p:cNvPr id="26" name="TextBox 25"/>
          <p:cNvSpPr txBox="1"/>
          <p:nvPr/>
        </p:nvSpPr>
        <p:spPr>
          <a:xfrm>
            <a:off x="7315200" y="4160520"/>
            <a:ext cx="4206240" cy="365760"/>
          </a:xfrm>
          <a:prstGeom prst="rect">
            <a:avLst/>
          </a:prstGeom>
          <a:noFill/>
        </p:spPr>
        <p:txBody>
          <a:bodyPr wrap="square" lIns="0" rIns="0" tIns="0" bIns="0">
            <a:spAutoFit/>
          </a:bodyPr>
          <a:lstStyle/>
          <a:p>
            <a:pPr algn="l">
              <a:spcAft>
                <a:spcPts val="800"/>
              </a:spcAft>
              <a:defRPr sz="2100" b="1">
                <a:solidFill>
                  <a:srgbClr val="0B0B0B"/>
                </a:solidFill>
                <a:latin typeface="Inter"/>
              </a:defRPr>
            </a:pPr>
            <a:r>
              <a:t>Profile avatar</a:t>
            </a:r>
          </a:p>
        </p:txBody>
      </p:sp>
      <p:sp>
        <p:nvSpPr>
          <p:cNvPr id="27" name="TextBox 26"/>
          <p:cNvSpPr txBox="1"/>
          <p:nvPr/>
        </p:nvSpPr>
        <p:spPr>
          <a:xfrm>
            <a:off x="7315200" y="4663440"/>
            <a:ext cx="4206240" cy="1371600"/>
          </a:xfrm>
          <a:prstGeom prst="rect">
            <a:avLst/>
          </a:prstGeom>
          <a:noFill/>
        </p:spPr>
        <p:txBody>
          <a:bodyPr wrap="square" lIns="0" rIns="0" tIns="0" bIns="0">
            <a:spAutoFit/>
          </a:bodyPr>
          <a:lstStyle/>
          <a:p>
            <a:pPr algn="l">
              <a:spcAft>
                <a:spcPts val="800"/>
              </a:spcAft>
              <a:defRPr sz="1700" b="0">
                <a:solidFill>
                  <a:srgbClr val="606060"/>
                </a:solidFill>
                <a:latin typeface="Inter"/>
              </a:defRPr>
            </a:pPr>
            <a:r>
              <a:t>Use an avatar PNG with a solid background. Keep the complete laptop icon inside the circle crop.</a:t>
            </a:r>
          </a:p>
        </p:txBody>
      </p:sp>
      <p:sp>
        <p:nvSpPr>
          <p:cNvPr id="28" name="TextBox 27"/>
          <p:cNvSpPr txBox="1"/>
          <p:nvPr/>
        </p:nvSpPr>
        <p:spPr>
          <a:xfrm>
            <a:off x="822960" y="5806440"/>
            <a:ext cx="10515600" cy="777240"/>
          </a:xfrm>
          <a:prstGeom prst="rect">
            <a:avLst/>
          </a:prstGeom>
          <a:noFill/>
        </p:spPr>
        <p:txBody>
          <a:bodyPr wrap="square" lIns="0" rIns="0" tIns="0" bIns="0">
            <a:spAutoFit/>
          </a:bodyPr>
          <a:lstStyle/>
          <a:p>
            <a:pPr algn="l">
              <a:spcAft>
                <a:spcPts val="800"/>
              </a:spcAft>
              <a:defRPr sz="1800" b="0">
                <a:solidFill>
                  <a:srgbClr val="606060"/>
                </a:solidFill>
                <a:latin typeface="Inter"/>
              </a:defRPr>
            </a:pPr>
            <a:r>
              <a:t>Always inspect at the final display size. For print, ask for a physical proof; material and print method affect small-detail clarity.</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94360" y="365760"/>
            <a:ext cx="10058400" cy="228600"/>
          </a:xfrm>
          <a:prstGeom prst="rect">
            <a:avLst/>
          </a:prstGeom>
          <a:noFill/>
        </p:spPr>
        <p:txBody>
          <a:bodyPr wrap="square" lIns="0" rIns="0" tIns="0" bIns="0">
            <a:spAutoFit/>
          </a:bodyPr>
          <a:lstStyle/>
          <a:p>
            <a:pPr algn="l">
              <a:spcAft>
                <a:spcPts val="800"/>
              </a:spcAft>
              <a:defRPr sz="1100" b="1">
                <a:solidFill>
                  <a:srgbClr val="FF6A00"/>
                </a:solidFill>
                <a:latin typeface="Inter"/>
              </a:defRPr>
            </a:pPr>
            <a:r>
              <a:t>07 / COLOR SYSTEM</a:t>
            </a:r>
          </a:p>
        </p:txBody>
      </p:sp>
      <p:sp>
        <p:nvSpPr>
          <p:cNvPr id="3" name="TextBox 2"/>
          <p:cNvSpPr txBox="1"/>
          <p:nvPr/>
        </p:nvSpPr>
        <p:spPr>
          <a:xfrm>
            <a:off x="594360" y="768096"/>
            <a:ext cx="10972800" cy="566928"/>
          </a:xfrm>
          <a:prstGeom prst="rect">
            <a:avLst/>
          </a:prstGeom>
          <a:noFill/>
        </p:spPr>
        <p:txBody>
          <a:bodyPr wrap="square" lIns="0" rIns="0" tIns="0" bIns="0">
            <a:spAutoFit/>
          </a:bodyPr>
          <a:lstStyle/>
          <a:p>
            <a:pPr algn="l">
              <a:spcAft>
                <a:spcPts val="800"/>
              </a:spcAft>
              <a:defRPr sz="3300" b="1">
                <a:solidFill>
                  <a:srgbClr val="0B0B0B"/>
                </a:solidFill>
                <a:latin typeface="Inter"/>
              </a:defRPr>
            </a:pPr>
            <a:r>
              <a:t>Solid colors. No gradients.</a:t>
            </a:r>
          </a:p>
        </p:txBody>
      </p:sp>
      <p:sp>
        <p:nvSpPr>
          <p:cNvPr id="4" name="TextBox 3"/>
          <p:cNvSpPr txBox="1"/>
          <p:nvPr/>
        </p:nvSpPr>
        <p:spPr>
          <a:xfrm>
            <a:off x="594360" y="1463040"/>
            <a:ext cx="10881360" cy="658368"/>
          </a:xfrm>
          <a:prstGeom prst="rect">
            <a:avLst/>
          </a:prstGeom>
          <a:noFill/>
        </p:spPr>
        <p:txBody>
          <a:bodyPr wrap="square" lIns="0" rIns="0" tIns="0" bIns="0">
            <a:spAutoFit/>
          </a:bodyPr>
          <a:lstStyle/>
          <a:p>
            <a:pPr algn="l">
              <a:spcAft>
                <a:spcPts val="800"/>
              </a:spcAft>
              <a:defRPr sz="1600" b="0">
                <a:solidFill>
                  <a:srgbClr val="606060"/>
                </a:solidFill>
                <a:latin typeface="Inter"/>
              </a:defRPr>
            </a:pPr>
            <a:r>
              <a:t>Orange provides emphasis. Black and white carry most of the layout.</a:t>
            </a:r>
          </a:p>
        </p:txBody>
      </p:sp>
      <p:sp>
        <p:nvSpPr>
          <p:cNvPr id="5" name="Rectangle 4"/>
          <p:cNvSpPr/>
          <p:nvPr/>
        </p:nvSpPr>
        <p:spPr>
          <a:xfrm>
            <a:off x="594360" y="7059168"/>
            <a:ext cx="11000232" cy="10972"/>
          </a:xfrm>
          <a:prstGeom prst="rect">
            <a:avLst/>
          </a:prstGeom>
          <a:solidFill>
            <a:srgbClr val="DEDEDE"/>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6" name="TextBox 5"/>
          <p:cNvSpPr txBox="1"/>
          <p:nvPr/>
        </p:nvSpPr>
        <p:spPr>
          <a:xfrm>
            <a:off x="594360" y="7223760"/>
            <a:ext cx="9144000" cy="192024"/>
          </a:xfrm>
          <a:prstGeom prst="rect">
            <a:avLst/>
          </a:prstGeom>
          <a:noFill/>
        </p:spPr>
        <p:txBody>
          <a:bodyPr wrap="square" lIns="0" rIns="0" tIns="0" bIns="0">
            <a:spAutoFit/>
          </a:bodyPr>
          <a:lstStyle/>
          <a:p>
            <a:pPr algn="l">
              <a:spcAft>
                <a:spcPts val="800"/>
              </a:spcAft>
              <a:defRPr sz="900" b="0">
                <a:solidFill>
                  <a:srgbClr val="606060"/>
                </a:solidFill>
                <a:latin typeface="Inter"/>
              </a:defRPr>
            </a:pPr>
            <a:r>
              <a:t>INNOVATEWITHAJAY  /  CLEAN LAPTOP EDITION  /  v2.0</a:t>
            </a:r>
          </a:p>
        </p:txBody>
      </p:sp>
      <p:sp>
        <p:nvSpPr>
          <p:cNvPr id="7" name="TextBox 6"/>
          <p:cNvSpPr txBox="1"/>
          <p:nvPr/>
        </p:nvSpPr>
        <p:spPr>
          <a:xfrm>
            <a:off x="11091672" y="7223760"/>
            <a:ext cx="502920" cy="192024"/>
          </a:xfrm>
          <a:prstGeom prst="rect">
            <a:avLst/>
          </a:prstGeom>
          <a:noFill/>
        </p:spPr>
        <p:txBody>
          <a:bodyPr wrap="square" lIns="0" rIns="0" tIns="0" bIns="0">
            <a:spAutoFit/>
          </a:bodyPr>
          <a:lstStyle/>
          <a:p>
            <a:pPr algn="r">
              <a:spcAft>
                <a:spcPts val="800"/>
              </a:spcAft>
              <a:defRPr sz="900" b="0">
                <a:solidFill>
                  <a:srgbClr val="606060"/>
                </a:solidFill>
                <a:latin typeface="Inter"/>
              </a:defRPr>
            </a:pPr>
            <a:r>
              <a:t>08</a:t>
            </a:r>
          </a:p>
        </p:txBody>
      </p:sp>
      <p:sp>
        <p:nvSpPr>
          <p:cNvPr id="8" name="Rectangle 7"/>
          <p:cNvSpPr/>
          <p:nvPr/>
        </p:nvSpPr>
        <p:spPr>
          <a:xfrm>
            <a:off x="594360" y="2423160"/>
            <a:ext cx="2011680" cy="2194560"/>
          </a:xfrm>
          <a:prstGeom prst="rect">
            <a:avLst/>
          </a:prstGeom>
          <a:solidFill>
            <a:srgbClr val="FF6A00"/>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9" name="TextBox 8"/>
          <p:cNvSpPr txBox="1"/>
          <p:nvPr/>
        </p:nvSpPr>
        <p:spPr>
          <a:xfrm>
            <a:off x="594360" y="4873752"/>
            <a:ext cx="2011680" cy="365760"/>
          </a:xfrm>
          <a:prstGeom prst="rect">
            <a:avLst/>
          </a:prstGeom>
          <a:noFill/>
        </p:spPr>
        <p:txBody>
          <a:bodyPr wrap="square" lIns="0" rIns="0" tIns="0" bIns="0">
            <a:spAutoFit/>
          </a:bodyPr>
          <a:lstStyle/>
          <a:p>
            <a:pPr algn="l">
              <a:spcAft>
                <a:spcPts val="800"/>
              </a:spcAft>
              <a:defRPr sz="2100" b="1">
                <a:solidFill>
                  <a:srgbClr val="0B0B0B"/>
                </a:solidFill>
                <a:latin typeface="Inter"/>
              </a:defRPr>
            </a:pPr>
            <a:r>
              <a:t>Orange</a:t>
            </a:r>
          </a:p>
        </p:txBody>
      </p:sp>
      <p:sp>
        <p:nvSpPr>
          <p:cNvPr id="10" name="TextBox 9"/>
          <p:cNvSpPr txBox="1"/>
          <p:nvPr/>
        </p:nvSpPr>
        <p:spPr>
          <a:xfrm>
            <a:off x="594360" y="5394960"/>
            <a:ext cx="2011680" cy="320040"/>
          </a:xfrm>
          <a:prstGeom prst="rect">
            <a:avLst/>
          </a:prstGeom>
          <a:noFill/>
        </p:spPr>
        <p:txBody>
          <a:bodyPr wrap="square" lIns="0" rIns="0" tIns="0" bIns="0">
            <a:spAutoFit/>
          </a:bodyPr>
          <a:lstStyle/>
          <a:p>
            <a:pPr algn="l">
              <a:spcAft>
                <a:spcPts val="800"/>
              </a:spcAft>
              <a:defRPr sz="1700" b="0">
                <a:solidFill>
                  <a:srgbClr val="0B0B0B"/>
                </a:solidFill>
                <a:latin typeface="Inter"/>
              </a:defRPr>
            </a:pPr>
            <a:r>
              <a:t>#FF6A00</a:t>
            </a:r>
          </a:p>
        </p:txBody>
      </p:sp>
      <p:sp>
        <p:nvSpPr>
          <p:cNvPr id="11" name="TextBox 10"/>
          <p:cNvSpPr txBox="1"/>
          <p:nvPr/>
        </p:nvSpPr>
        <p:spPr>
          <a:xfrm>
            <a:off x="594360" y="5833872"/>
            <a:ext cx="2011680" cy="365760"/>
          </a:xfrm>
          <a:prstGeom prst="rect">
            <a:avLst/>
          </a:prstGeom>
          <a:noFill/>
        </p:spPr>
        <p:txBody>
          <a:bodyPr wrap="square" lIns="0" rIns="0" tIns="0" bIns="0">
            <a:spAutoFit/>
          </a:bodyPr>
          <a:lstStyle/>
          <a:p>
            <a:pPr algn="l">
              <a:spcAft>
                <a:spcPts val="800"/>
              </a:spcAft>
              <a:defRPr sz="1200" b="0">
                <a:solidFill>
                  <a:srgbClr val="606060"/>
                </a:solidFill>
                <a:latin typeface="Inter"/>
              </a:defRPr>
            </a:pPr>
            <a:r>
              <a:t>RGB 255 / 106 / 0</a:t>
            </a:r>
          </a:p>
        </p:txBody>
      </p:sp>
      <p:sp>
        <p:nvSpPr>
          <p:cNvPr id="12" name="Rectangle 11"/>
          <p:cNvSpPr/>
          <p:nvPr/>
        </p:nvSpPr>
        <p:spPr>
          <a:xfrm>
            <a:off x="2834640" y="2423160"/>
            <a:ext cx="2011680" cy="2194560"/>
          </a:xfrm>
          <a:prstGeom prst="rect">
            <a:avLst/>
          </a:prstGeom>
          <a:solidFill>
            <a:srgbClr val="0B0B0B"/>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13" name="TextBox 12"/>
          <p:cNvSpPr txBox="1"/>
          <p:nvPr/>
        </p:nvSpPr>
        <p:spPr>
          <a:xfrm>
            <a:off x="2834640" y="4873752"/>
            <a:ext cx="2011680" cy="365760"/>
          </a:xfrm>
          <a:prstGeom prst="rect">
            <a:avLst/>
          </a:prstGeom>
          <a:noFill/>
        </p:spPr>
        <p:txBody>
          <a:bodyPr wrap="square" lIns="0" rIns="0" tIns="0" bIns="0">
            <a:spAutoFit/>
          </a:bodyPr>
          <a:lstStyle/>
          <a:p>
            <a:pPr algn="l">
              <a:spcAft>
                <a:spcPts val="800"/>
              </a:spcAft>
              <a:defRPr sz="2100" b="1">
                <a:solidFill>
                  <a:srgbClr val="0B0B0B"/>
                </a:solidFill>
                <a:latin typeface="Inter"/>
              </a:defRPr>
            </a:pPr>
            <a:r>
              <a:t>Ink</a:t>
            </a:r>
          </a:p>
        </p:txBody>
      </p:sp>
      <p:sp>
        <p:nvSpPr>
          <p:cNvPr id="14" name="TextBox 13"/>
          <p:cNvSpPr txBox="1"/>
          <p:nvPr/>
        </p:nvSpPr>
        <p:spPr>
          <a:xfrm>
            <a:off x="2834640" y="5394960"/>
            <a:ext cx="2011680" cy="320040"/>
          </a:xfrm>
          <a:prstGeom prst="rect">
            <a:avLst/>
          </a:prstGeom>
          <a:noFill/>
        </p:spPr>
        <p:txBody>
          <a:bodyPr wrap="square" lIns="0" rIns="0" tIns="0" bIns="0">
            <a:spAutoFit/>
          </a:bodyPr>
          <a:lstStyle/>
          <a:p>
            <a:pPr algn="l">
              <a:spcAft>
                <a:spcPts val="800"/>
              </a:spcAft>
              <a:defRPr sz="1700" b="0">
                <a:solidFill>
                  <a:srgbClr val="0B0B0B"/>
                </a:solidFill>
                <a:latin typeface="Inter"/>
              </a:defRPr>
            </a:pPr>
            <a:r>
              <a:t>#0B0B0B</a:t>
            </a:r>
          </a:p>
        </p:txBody>
      </p:sp>
      <p:sp>
        <p:nvSpPr>
          <p:cNvPr id="15" name="TextBox 14"/>
          <p:cNvSpPr txBox="1"/>
          <p:nvPr/>
        </p:nvSpPr>
        <p:spPr>
          <a:xfrm>
            <a:off x="2834640" y="5833872"/>
            <a:ext cx="2011680" cy="365760"/>
          </a:xfrm>
          <a:prstGeom prst="rect">
            <a:avLst/>
          </a:prstGeom>
          <a:noFill/>
        </p:spPr>
        <p:txBody>
          <a:bodyPr wrap="square" lIns="0" rIns="0" tIns="0" bIns="0">
            <a:spAutoFit/>
          </a:bodyPr>
          <a:lstStyle/>
          <a:p>
            <a:pPr algn="l">
              <a:spcAft>
                <a:spcPts val="800"/>
              </a:spcAft>
              <a:defRPr sz="1200" b="0">
                <a:solidFill>
                  <a:srgbClr val="606060"/>
                </a:solidFill>
                <a:latin typeface="Inter"/>
              </a:defRPr>
            </a:pPr>
            <a:r>
              <a:t>RGB 11 / 11 / 11</a:t>
            </a:r>
          </a:p>
        </p:txBody>
      </p:sp>
      <p:sp>
        <p:nvSpPr>
          <p:cNvPr id="16" name="Rectangle 15"/>
          <p:cNvSpPr/>
          <p:nvPr/>
        </p:nvSpPr>
        <p:spPr>
          <a:xfrm>
            <a:off x="5074920" y="2423160"/>
            <a:ext cx="2011680" cy="2194560"/>
          </a:xfrm>
          <a:prstGeom prst="rect">
            <a:avLst/>
          </a:prstGeom>
          <a:solidFill>
            <a:srgbClr val="2E2E2E"/>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17" name="TextBox 16"/>
          <p:cNvSpPr txBox="1"/>
          <p:nvPr/>
        </p:nvSpPr>
        <p:spPr>
          <a:xfrm>
            <a:off x="5074920" y="4873752"/>
            <a:ext cx="2011680" cy="365760"/>
          </a:xfrm>
          <a:prstGeom prst="rect">
            <a:avLst/>
          </a:prstGeom>
          <a:noFill/>
        </p:spPr>
        <p:txBody>
          <a:bodyPr wrap="square" lIns="0" rIns="0" tIns="0" bIns="0">
            <a:spAutoFit/>
          </a:bodyPr>
          <a:lstStyle/>
          <a:p>
            <a:pPr algn="l">
              <a:spcAft>
                <a:spcPts val="800"/>
              </a:spcAft>
              <a:defRPr sz="2100" b="1">
                <a:solidFill>
                  <a:srgbClr val="0B0B0B"/>
                </a:solidFill>
                <a:latin typeface="Inter"/>
              </a:defRPr>
            </a:pPr>
            <a:r>
              <a:t>Charcoal</a:t>
            </a:r>
          </a:p>
        </p:txBody>
      </p:sp>
      <p:sp>
        <p:nvSpPr>
          <p:cNvPr id="18" name="TextBox 17"/>
          <p:cNvSpPr txBox="1"/>
          <p:nvPr/>
        </p:nvSpPr>
        <p:spPr>
          <a:xfrm>
            <a:off x="5074920" y="5394960"/>
            <a:ext cx="2011680" cy="320040"/>
          </a:xfrm>
          <a:prstGeom prst="rect">
            <a:avLst/>
          </a:prstGeom>
          <a:noFill/>
        </p:spPr>
        <p:txBody>
          <a:bodyPr wrap="square" lIns="0" rIns="0" tIns="0" bIns="0">
            <a:spAutoFit/>
          </a:bodyPr>
          <a:lstStyle/>
          <a:p>
            <a:pPr algn="l">
              <a:spcAft>
                <a:spcPts val="800"/>
              </a:spcAft>
              <a:defRPr sz="1700" b="0">
                <a:solidFill>
                  <a:srgbClr val="0B0B0B"/>
                </a:solidFill>
                <a:latin typeface="Inter"/>
              </a:defRPr>
            </a:pPr>
            <a:r>
              <a:t>#2E2E2E</a:t>
            </a:r>
          </a:p>
        </p:txBody>
      </p:sp>
      <p:sp>
        <p:nvSpPr>
          <p:cNvPr id="19" name="TextBox 18"/>
          <p:cNvSpPr txBox="1"/>
          <p:nvPr/>
        </p:nvSpPr>
        <p:spPr>
          <a:xfrm>
            <a:off x="5074920" y="5833872"/>
            <a:ext cx="2011680" cy="365760"/>
          </a:xfrm>
          <a:prstGeom prst="rect">
            <a:avLst/>
          </a:prstGeom>
          <a:noFill/>
        </p:spPr>
        <p:txBody>
          <a:bodyPr wrap="square" lIns="0" rIns="0" tIns="0" bIns="0">
            <a:spAutoFit/>
          </a:bodyPr>
          <a:lstStyle/>
          <a:p>
            <a:pPr algn="l">
              <a:spcAft>
                <a:spcPts val="800"/>
              </a:spcAft>
              <a:defRPr sz="1200" b="0">
                <a:solidFill>
                  <a:srgbClr val="606060"/>
                </a:solidFill>
                <a:latin typeface="Inter"/>
              </a:defRPr>
            </a:pPr>
            <a:r>
              <a:t>RGB 46 / 46 / 46</a:t>
            </a:r>
          </a:p>
        </p:txBody>
      </p:sp>
      <p:sp>
        <p:nvSpPr>
          <p:cNvPr id="20" name="Rectangle 19"/>
          <p:cNvSpPr/>
          <p:nvPr/>
        </p:nvSpPr>
        <p:spPr>
          <a:xfrm>
            <a:off x="7315200" y="2423160"/>
            <a:ext cx="2011680" cy="2194560"/>
          </a:xfrm>
          <a:prstGeom prst="rect">
            <a:avLst/>
          </a:prstGeom>
          <a:solidFill>
            <a:srgbClr val="F4F4F4"/>
          </a:solidFill>
          <a:ln w="8890">
            <a:solidFill>
              <a:srgbClr val="DEDEDE"/>
            </a:solidFill>
          </a:ln>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21" name="TextBox 20"/>
          <p:cNvSpPr txBox="1"/>
          <p:nvPr/>
        </p:nvSpPr>
        <p:spPr>
          <a:xfrm>
            <a:off x="7315200" y="4873752"/>
            <a:ext cx="2011680" cy="365760"/>
          </a:xfrm>
          <a:prstGeom prst="rect">
            <a:avLst/>
          </a:prstGeom>
          <a:noFill/>
        </p:spPr>
        <p:txBody>
          <a:bodyPr wrap="square" lIns="0" rIns="0" tIns="0" bIns="0">
            <a:spAutoFit/>
          </a:bodyPr>
          <a:lstStyle/>
          <a:p>
            <a:pPr algn="l">
              <a:spcAft>
                <a:spcPts val="800"/>
              </a:spcAft>
              <a:defRPr sz="2100" b="1">
                <a:solidFill>
                  <a:srgbClr val="0B0B0B"/>
                </a:solidFill>
                <a:latin typeface="Inter"/>
              </a:defRPr>
            </a:pPr>
            <a:r>
              <a:t>Surface</a:t>
            </a:r>
          </a:p>
        </p:txBody>
      </p:sp>
      <p:sp>
        <p:nvSpPr>
          <p:cNvPr id="22" name="TextBox 21"/>
          <p:cNvSpPr txBox="1"/>
          <p:nvPr/>
        </p:nvSpPr>
        <p:spPr>
          <a:xfrm>
            <a:off x="7315200" y="5394960"/>
            <a:ext cx="2011680" cy="320040"/>
          </a:xfrm>
          <a:prstGeom prst="rect">
            <a:avLst/>
          </a:prstGeom>
          <a:noFill/>
        </p:spPr>
        <p:txBody>
          <a:bodyPr wrap="square" lIns="0" rIns="0" tIns="0" bIns="0">
            <a:spAutoFit/>
          </a:bodyPr>
          <a:lstStyle/>
          <a:p>
            <a:pPr algn="l">
              <a:spcAft>
                <a:spcPts val="800"/>
              </a:spcAft>
              <a:defRPr sz="1700" b="0">
                <a:solidFill>
                  <a:srgbClr val="0B0B0B"/>
                </a:solidFill>
                <a:latin typeface="Inter"/>
              </a:defRPr>
            </a:pPr>
            <a:r>
              <a:t>#F4F4F4</a:t>
            </a:r>
          </a:p>
        </p:txBody>
      </p:sp>
      <p:sp>
        <p:nvSpPr>
          <p:cNvPr id="23" name="TextBox 22"/>
          <p:cNvSpPr txBox="1"/>
          <p:nvPr/>
        </p:nvSpPr>
        <p:spPr>
          <a:xfrm>
            <a:off x="7315200" y="5833872"/>
            <a:ext cx="2011680" cy="365760"/>
          </a:xfrm>
          <a:prstGeom prst="rect">
            <a:avLst/>
          </a:prstGeom>
          <a:noFill/>
        </p:spPr>
        <p:txBody>
          <a:bodyPr wrap="square" lIns="0" rIns="0" tIns="0" bIns="0">
            <a:spAutoFit/>
          </a:bodyPr>
          <a:lstStyle/>
          <a:p>
            <a:pPr algn="l">
              <a:spcAft>
                <a:spcPts val="800"/>
              </a:spcAft>
              <a:defRPr sz="1200" b="0">
                <a:solidFill>
                  <a:srgbClr val="606060"/>
                </a:solidFill>
                <a:latin typeface="Inter"/>
              </a:defRPr>
            </a:pPr>
            <a:r>
              <a:t>RGB 244 / 244 / 244</a:t>
            </a:r>
          </a:p>
        </p:txBody>
      </p:sp>
      <p:sp>
        <p:nvSpPr>
          <p:cNvPr id="24" name="Rectangle 23"/>
          <p:cNvSpPr/>
          <p:nvPr/>
        </p:nvSpPr>
        <p:spPr>
          <a:xfrm>
            <a:off x="9555480" y="2423160"/>
            <a:ext cx="2011680" cy="2194560"/>
          </a:xfrm>
          <a:prstGeom prst="rect">
            <a:avLst/>
          </a:prstGeom>
          <a:solidFill>
            <a:srgbClr val="FFFFFF"/>
          </a:solidFill>
          <a:ln w="8890">
            <a:solidFill>
              <a:srgbClr val="DEDEDE"/>
            </a:solidFill>
          </a:ln>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25" name="TextBox 24"/>
          <p:cNvSpPr txBox="1"/>
          <p:nvPr/>
        </p:nvSpPr>
        <p:spPr>
          <a:xfrm>
            <a:off x="9555480" y="4873752"/>
            <a:ext cx="2011680" cy="365760"/>
          </a:xfrm>
          <a:prstGeom prst="rect">
            <a:avLst/>
          </a:prstGeom>
          <a:noFill/>
        </p:spPr>
        <p:txBody>
          <a:bodyPr wrap="square" lIns="0" rIns="0" tIns="0" bIns="0">
            <a:spAutoFit/>
          </a:bodyPr>
          <a:lstStyle/>
          <a:p>
            <a:pPr algn="l">
              <a:spcAft>
                <a:spcPts val="800"/>
              </a:spcAft>
              <a:defRPr sz="2100" b="1">
                <a:solidFill>
                  <a:srgbClr val="0B0B0B"/>
                </a:solidFill>
                <a:latin typeface="Inter"/>
              </a:defRPr>
            </a:pPr>
            <a:r>
              <a:t>White</a:t>
            </a:r>
          </a:p>
        </p:txBody>
      </p:sp>
      <p:sp>
        <p:nvSpPr>
          <p:cNvPr id="26" name="TextBox 25"/>
          <p:cNvSpPr txBox="1"/>
          <p:nvPr/>
        </p:nvSpPr>
        <p:spPr>
          <a:xfrm>
            <a:off x="9555480" y="5394960"/>
            <a:ext cx="2011680" cy="320040"/>
          </a:xfrm>
          <a:prstGeom prst="rect">
            <a:avLst/>
          </a:prstGeom>
          <a:noFill/>
        </p:spPr>
        <p:txBody>
          <a:bodyPr wrap="square" lIns="0" rIns="0" tIns="0" bIns="0">
            <a:spAutoFit/>
          </a:bodyPr>
          <a:lstStyle/>
          <a:p>
            <a:pPr algn="l">
              <a:spcAft>
                <a:spcPts val="800"/>
              </a:spcAft>
              <a:defRPr sz="1700" b="0">
                <a:solidFill>
                  <a:srgbClr val="0B0B0B"/>
                </a:solidFill>
                <a:latin typeface="Inter"/>
              </a:defRPr>
            </a:pPr>
            <a:r>
              <a:t>#FFFFFF</a:t>
            </a:r>
          </a:p>
        </p:txBody>
      </p:sp>
      <p:sp>
        <p:nvSpPr>
          <p:cNvPr id="27" name="TextBox 26"/>
          <p:cNvSpPr txBox="1"/>
          <p:nvPr/>
        </p:nvSpPr>
        <p:spPr>
          <a:xfrm>
            <a:off x="9555480" y="5833872"/>
            <a:ext cx="2011680" cy="365760"/>
          </a:xfrm>
          <a:prstGeom prst="rect">
            <a:avLst/>
          </a:prstGeom>
          <a:noFill/>
        </p:spPr>
        <p:txBody>
          <a:bodyPr wrap="square" lIns="0" rIns="0" tIns="0" bIns="0">
            <a:spAutoFit/>
          </a:bodyPr>
          <a:lstStyle/>
          <a:p>
            <a:pPr algn="l">
              <a:spcAft>
                <a:spcPts val="800"/>
              </a:spcAft>
              <a:defRPr sz="1200" b="0">
                <a:solidFill>
                  <a:srgbClr val="606060"/>
                </a:solidFill>
                <a:latin typeface="Inter"/>
              </a:defRPr>
            </a:pPr>
            <a:r>
              <a:t>RGB 255 / 255 / 255</a:t>
            </a:r>
          </a:p>
        </p:txBody>
      </p:sp>
      <p:sp>
        <p:nvSpPr>
          <p:cNvPr id="28" name="TextBox 27"/>
          <p:cNvSpPr txBox="1"/>
          <p:nvPr/>
        </p:nvSpPr>
        <p:spPr>
          <a:xfrm>
            <a:off x="594360" y="6446520"/>
            <a:ext cx="10972800" cy="365760"/>
          </a:xfrm>
          <a:prstGeom prst="rect">
            <a:avLst/>
          </a:prstGeom>
          <a:noFill/>
        </p:spPr>
        <p:txBody>
          <a:bodyPr wrap="square" lIns="0" rIns="0" tIns="0" bIns="0">
            <a:spAutoFit/>
          </a:bodyPr>
          <a:lstStyle/>
          <a:p>
            <a:pPr algn="l">
              <a:spcAft>
                <a:spcPts val="800"/>
              </a:spcAft>
              <a:defRPr sz="1300" b="0">
                <a:solidFill>
                  <a:srgbClr val="606060"/>
                </a:solidFill>
                <a:latin typeface="Inter"/>
              </a:defRPr>
            </a:pPr>
            <a:r>
              <a:t>Screen values are sRGB. Have the printer choose the correct CMYK conversion for the actual stock and print process.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94360" y="365760"/>
            <a:ext cx="10058400" cy="228600"/>
          </a:xfrm>
          <a:prstGeom prst="rect">
            <a:avLst/>
          </a:prstGeom>
          <a:noFill/>
        </p:spPr>
        <p:txBody>
          <a:bodyPr wrap="square" lIns="0" rIns="0" tIns="0" bIns="0">
            <a:spAutoFit/>
          </a:bodyPr>
          <a:lstStyle/>
          <a:p>
            <a:pPr algn="l">
              <a:spcAft>
                <a:spcPts val="800"/>
              </a:spcAft>
              <a:defRPr sz="1100" b="1">
                <a:solidFill>
                  <a:srgbClr val="FF6A00"/>
                </a:solidFill>
                <a:latin typeface="Inter"/>
              </a:defRPr>
            </a:pPr>
            <a:r>
              <a:t>08 / ACCESSIBILITY</a:t>
            </a:r>
          </a:p>
        </p:txBody>
      </p:sp>
      <p:sp>
        <p:nvSpPr>
          <p:cNvPr id="3" name="TextBox 2"/>
          <p:cNvSpPr txBox="1"/>
          <p:nvPr/>
        </p:nvSpPr>
        <p:spPr>
          <a:xfrm>
            <a:off x="594360" y="768096"/>
            <a:ext cx="10972800" cy="566928"/>
          </a:xfrm>
          <a:prstGeom prst="rect">
            <a:avLst/>
          </a:prstGeom>
          <a:noFill/>
        </p:spPr>
        <p:txBody>
          <a:bodyPr wrap="square" lIns="0" rIns="0" tIns="0" bIns="0">
            <a:spAutoFit/>
          </a:bodyPr>
          <a:lstStyle/>
          <a:p>
            <a:pPr algn="l">
              <a:spcAft>
                <a:spcPts val="800"/>
              </a:spcAft>
              <a:defRPr sz="3300" b="1">
                <a:solidFill>
                  <a:srgbClr val="0B0B0B"/>
                </a:solidFill>
                <a:latin typeface="Inter"/>
              </a:defRPr>
            </a:pPr>
            <a:r>
              <a:t>Contrast is part of the brand.</a:t>
            </a:r>
          </a:p>
        </p:txBody>
      </p:sp>
      <p:sp>
        <p:nvSpPr>
          <p:cNvPr id="4" name="TextBox 3"/>
          <p:cNvSpPr txBox="1"/>
          <p:nvPr/>
        </p:nvSpPr>
        <p:spPr>
          <a:xfrm>
            <a:off x="594360" y="1463040"/>
            <a:ext cx="10881360" cy="658368"/>
          </a:xfrm>
          <a:prstGeom prst="rect">
            <a:avLst/>
          </a:prstGeom>
          <a:noFill/>
        </p:spPr>
        <p:txBody>
          <a:bodyPr wrap="square" lIns="0" rIns="0" tIns="0" bIns="0">
            <a:spAutoFit/>
          </a:bodyPr>
          <a:lstStyle/>
          <a:p>
            <a:pPr algn="l">
              <a:spcAft>
                <a:spcPts val="800"/>
              </a:spcAft>
              <a:defRPr sz="1600" b="0">
                <a:solidFill>
                  <a:srgbClr val="606060"/>
                </a:solidFill>
                <a:latin typeface="Inter"/>
              </a:defRPr>
            </a:pPr>
            <a:r>
              <a:t>Use readable color combinations for body copy, buttons and captions. [S5]</a:t>
            </a:r>
          </a:p>
        </p:txBody>
      </p:sp>
      <p:sp>
        <p:nvSpPr>
          <p:cNvPr id="5" name="Rectangle 4"/>
          <p:cNvSpPr/>
          <p:nvPr/>
        </p:nvSpPr>
        <p:spPr>
          <a:xfrm>
            <a:off x="594360" y="7059168"/>
            <a:ext cx="11000232" cy="10972"/>
          </a:xfrm>
          <a:prstGeom prst="rect">
            <a:avLst/>
          </a:prstGeom>
          <a:solidFill>
            <a:srgbClr val="DEDEDE"/>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6" name="TextBox 5"/>
          <p:cNvSpPr txBox="1"/>
          <p:nvPr/>
        </p:nvSpPr>
        <p:spPr>
          <a:xfrm>
            <a:off x="594360" y="7223760"/>
            <a:ext cx="9144000" cy="192024"/>
          </a:xfrm>
          <a:prstGeom prst="rect">
            <a:avLst/>
          </a:prstGeom>
          <a:noFill/>
        </p:spPr>
        <p:txBody>
          <a:bodyPr wrap="square" lIns="0" rIns="0" tIns="0" bIns="0">
            <a:spAutoFit/>
          </a:bodyPr>
          <a:lstStyle/>
          <a:p>
            <a:pPr algn="l">
              <a:spcAft>
                <a:spcPts val="800"/>
              </a:spcAft>
              <a:defRPr sz="900" b="0">
                <a:solidFill>
                  <a:srgbClr val="606060"/>
                </a:solidFill>
                <a:latin typeface="Inter"/>
              </a:defRPr>
            </a:pPr>
            <a:r>
              <a:t>INNOVATEWITHAJAY  /  CLEAN LAPTOP EDITION  /  v2.0</a:t>
            </a:r>
          </a:p>
        </p:txBody>
      </p:sp>
      <p:sp>
        <p:nvSpPr>
          <p:cNvPr id="7" name="TextBox 6"/>
          <p:cNvSpPr txBox="1"/>
          <p:nvPr/>
        </p:nvSpPr>
        <p:spPr>
          <a:xfrm>
            <a:off x="11091672" y="7223760"/>
            <a:ext cx="502920" cy="192024"/>
          </a:xfrm>
          <a:prstGeom prst="rect">
            <a:avLst/>
          </a:prstGeom>
          <a:noFill/>
        </p:spPr>
        <p:txBody>
          <a:bodyPr wrap="square" lIns="0" rIns="0" tIns="0" bIns="0">
            <a:spAutoFit/>
          </a:bodyPr>
          <a:lstStyle/>
          <a:p>
            <a:pPr algn="r">
              <a:spcAft>
                <a:spcPts val="800"/>
              </a:spcAft>
              <a:defRPr sz="900" b="0">
                <a:solidFill>
                  <a:srgbClr val="606060"/>
                </a:solidFill>
                <a:latin typeface="Inter"/>
              </a:defRPr>
            </a:pPr>
            <a:r>
              <a:t>09</a:t>
            </a:r>
          </a:p>
        </p:txBody>
      </p:sp>
      <p:sp>
        <p:nvSpPr>
          <p:cNvPr id="8" name="Rectangle 7"/>
          <p:cNvSpPr/>
          <p:nvPr/>
        </p:nvSpPr>
        <p:spPr>
          <a:xfrm>
            <a:off x="594360" y="2423160"/>
            <a:ext cx="3520440" cy="2377440"/>
          </a:xfrm>
          <a:prstGeom prst="rect">
            <a:avLst/>
          </a:prstGeom>
          <a:solidFill>
            <a:srgbClr val="FFFFFF"/>
          </a:solidFill>
          <a:ln w="8890">
            <a:solidFill>
              <a:srgbClr val="DEDEDE"/>
            </a:solidFill>
          </a:ln>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9" name="TextBox 8"/>
          <p:cNvSpPr txBox="1"/>
          <p:nvPr/>
        </p:nvSpPr>
        <p:spPr>
          <a:xfrm>
            <a:off x="822960" y="2852928"/>
            <a:ext cx="3063240" cy="640080"/>
          </a:xfrm>
          <a:prstGeom prst="rect">
            <a:avLst/>
          </a:prstGeom>
          <a:noFill/>
        </p:spPr>
        <p:txBody>
          <a:bodyPr wrap="square" lIns="0" rIns="0" tIns="0" bIns="0">
            <a:spAutoFit/>
          </a:bodyPr>
          <a:lstStyle/>
          <a:p>
            <a:pPr algn="l">
              <a:spcAft>
                <a:spcPts val="800"/>
              </a:spcAft>
              <a:defRPr sz="3000" b="1">
                <a:solidFill>
                  <a:srgbClr val="0B0B0B"/>
                </a:solidFill>
                <a:latin typeface="Inter"/>
              </a:defRPr>
            </a:pPr>
            <a:r>
              <a:t>Read me.</a:t>
            </a:r>
          </a:p>
        </p:txBody>
      </p:sp>
      <p:sp>
        <p:nvSpPr>
          <p:cNvPr id="10" name="TextBox 9"/>
          <p:cNvSpPr txBox="1"/>
          <p:nvPr/>
        </p:nvSpPr>
        <p:spPr>
          <a:xfrm>
            <a:off x="822960" y="3886200"/>
            <a:ext cx="3063240" cy="548640"/>
          </a:xfrm>
          <a:prstGeom prst="rect">
            <a:avLst/>
          </a:prstGeom>
          <a:noFill/>
        </p:spPr>
        <p:txBody>
          <a:bodyPr wrap="square" lIns="0" rIns="0" tIns="0" bIns="0">
            <a:spAutoFit/>
          </a:bodyPr>
          <a:lstStyle/>
          <a:p>
            <a:pPr algn="l">
              <a:spcAft>
                <a:spcPts val="800"/>
              </a:spcAft>
              <a:defRPr sz="2300" b="1">
                <a:solidFill>
                  <a:srgbClr val="0B0B0B"/>
                </a:solidFill>
                <a:latin typeface="Inter"/>
              </a:defRPr>
            </a:pPr>
            <a:r>
              <a:t>19.68:1</a:t>
            </a:r>
          </a:p>
        </p:txBody>
      </p:sp>
      <p:sp>
        <p:nvSpPr>
          <p:cNvPr id="11" name="TextBox 10"/>
          <p:cNvSpPr txBox="1"/>
          <p:nvPr/>
        </p:nvSpPr>
        <p:spPr>
          <a:xfrm>
            <a:off x="594360" y="5074920"/>
            <a:ext cx="3474720" cy="868680"/>
          </a:xfrm>
          <a:prstGeom prst="rect">
            <a:avLst/>
          </a:prstGeom>
          <a:noFill/>
        </p:spPr>
        <p:txBody>
          <a:bodyPr wrap="square" lIns="0" rIns="0" tIns="0" bIns="0">
            <a:spAutoFit/>
          </a:bodyPr>
          <a:lstStyle/>
          <a:p>
            <a:pPr algn="l">
              <a:spcAft>
                <a:spcPts val="800"/>
              </a:spcAft>
              <a:defRPr sz="1800" b="1">
                <a:solidFill>
                  <a:srgbClr val="0B0B0B"/>
                </a:solidFill>
                <a:latin typeface="Inter"/>
              </a:defRPr>
            </a:pPr>
            <a:r>
              <a:t>Preferred for body copy</a:t>
            </a:r>
          </a:p>
        </p:txBody>
      </p:sp>
      <p:sp>
        <p:nvSpPr>
          <p:cNvPr id="12" name="Rectangle 11"/>
          <p:cNvSpPr/>
          <p:nvPr/>
        </p:nvSpPr>
        <p:spPr>
          <a:xfrm>
            <a:off x="4325112" y="2423160"/>
            <a:ext cx="3520440" cy="2377440"/>
          </a:xfrm>
          <a:prstGeom prst="rect">
            <a:avLst/>
          </a:prstGeom>
          <a:solidFill>
            <a:srgbClr val="FF6A00"/>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13" name="TextBox 12"/>
          <p:cNvSpPr txBox="1"/>
          <p:nvPr/>
        </p:nvSpPr>
        <p:spPr>
          <a:xfrm>
            <a:off x="4553712" y="2852928"/>
            <a:ext cx="3063240" cy="640080"/>
          </a:xfrm>
          <a:prstGeom prst="rect">
            <a:avLst/>
          </a:prstGeom>
          <a:noFill/>
        </p:spPr>
        <p:txBody>
          <a:bodyPr wrap="square" lIns="0" rIns="0" tIns="0" bIns="0">
            <a:spAutoFit/>
          </a:bodyPr>
          <a:lstStyle/>
          <a:p>
            <a:pPr algn="l">
              <a:spcAft>
                <a:spcPts val="800"/>
              </a:spcAft>
              <a:defRPr sz="3000" b="1">
                <a:solidFill>
                  <a:srgbClr val="0B0B0B"/>
                </a:solidFill>
                <a:latin typeface="Inter"/>
              </a:defRPr>
            </a:pPr>
            <a:r>
              <a:t>Read me.</a:t>
            </a:r>
          </a:p>
        </p:txBody>
      </p:sp>
      <p:sp>
        <p:nvSpPr>
          <p:cNvPr id="14" name="TextBox 13"/>
          <p:cNvSpPr txBox="1"/>
          <p:nvPr/>
        </p:nvSpPr>
        <p:spPr>
          <a:xfrm>
            <a:off x="4553712" y="3886200"/>
            <a:ext cx="3063240" cy="548640"/>
          </a:xfrm>
          <a:prstGeom prst="rect">
            <a:avLst/>
          </a:prstGeom>
          <a:noFill/>
        </p:spPr>
        <p:txBody>
          <a:bodyPr wrap="square" lIns="0" rIns="0" tIns="0" bIns="0">
            <a:spAutoFit/>
          </a:bodyPr>
          <a:lstStyle/>
          <a:p>
            <a:pPr algn="l">
              <a:spcAft>
                <a:spcPts val="800"/>
              </a:spcAft>
              <a:defRPr sz="2300" b="1">
                <a:solidFill>
                  <a:srgbClr val="0B0B0B"/>
                </a:solidFill>
                <a:latin typeface="Inter"/>
              </a:defRPr>
            </a:pPr>
            <a:r>
              <a:t>6.85:1</a:t>
            </a:r>
          </a:p>
        </p:txBody>
      </p:sp>
      <p:sp>
        <p:nvSpPr>
          <p:cNvPr id="15" name="TextBox 14"/>
          <p:cNvSpPr txBox="1"/>
          <p:nvPr/>
        </p:nvSpPr>
        <p:spPr>
          <a:xfrm>
            <a:off x="4325112" y="5074920"/>
            <a:ext cx="3474720" cy="868680"/>
          </a:xfrm>
          <a:prstGeom prst="rect">
            <a:avLst/>
          </a:prstGeom>
          <a:noFill/>
        </p:spPr>
        <p:txBody>
          <a:bodyPr wrap="square" lIns="0" rIns="0" tIns="0" bIns="0">
            <a:spAutoFit/>
          </a:bodyPr>
          <a:lstStyle/>
          <a:p>
            <a:pPr algn="l">
              <a:spcAft>
                <a:spcPts val="800"/>
              </a:spcAft>
              <a:defRPr sz="1800" b="1">
                <a:solidFill>
                  <a:srgbClr val="0B0B0B"/>
                </a:solidFill>
                <a:latin typeface="Inter"/>
              </a:defRPr>
            </a:pPr>
            <a:r>
              <a:t>Preferred for orange buttons</a:t>
            </a:r>
          </a:p>
        </p:txBody>
      </p:sp>
      <p:sp>
        <p:nvSpPr>
          <p:cNvPr id="16" name="Rectangle 15"/>
          <p:cNvSpPr/>
          <p:nvPr/>
        </p:nvSpPr>
        <p:spPr>
          <a:xfrm>
            <a:off x="8055864" y="2423160"/>
            <a:ext cx="3520440" cy="2377440"/>
          </a:xfrm>
          <a:prstGeom prst="rect">
            <a:avLst/>
          </a:prstGeom>
          <a:solidFill>
            <a:srgbClr val="FF6A00"/>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17" name="TextBox 16"/>
          <p:cNvSpPr txBox="1"/>
          <p:nvPr/>
        </p:nvSpPr>
        <p:spPr>
          <a:xfrm>
            <a:off x="8284464" y="2852928"/>
            <a:ext cx="3063240" cy="640080"/>
          </a:xfrm>
          <a:prstGeom prst="rect">
            <a:avLst/>
          </a:prstGeom>
          <a:noFill/>
        </p:spPr>
        <p:txBody>
          <a:bodyPr wrap="square" lIns="0" rIns="0" tIns="0" bIns="0">
            <a:spAutoFit/>
          </a:bodyPr>
          <a:lstStyle/>
          <a:p>
            <a:pPr algn="l">
              <a:spcAft>
                <a:spcPts val="800"/>
              </a:spcAft>
              <a:defRPr sz="3000" b="1">
                <a:solidFill>
                  <a:srgbClr val="FFFFFF"/>
                </a:solidFill>
                <a:latin typeface="Inter"/>
              </a:defRPr>
            </a:pPr>
            <a:r>
              <a:t>Read me.</a:t>
            </a:r>
          </a:p>
        </p:txBody>
      </p:sp>
      <p:sp>
        <p:nvSpPr>
          <p:cNvPr id="18" name="TextBox 17"/>
          <p:cNvSpPr txBox="1"/>
          <p:nvPr/>
        </p:nvSpPr>
        <p:spPr>
          <a:xfrm>
            <a:off x="8284464" y="3886200"/>
            <a:ext cx="3063240" cy="548640"/>
          </a:xfrm>
          <a:prstGeom prst="rect">
            <a:avLst/>
          </a:prstGeom>
          <a:noFill/>
        </p:spPr>
        <p:txBody>
          <a:bodyPr wrap="square" lIns="0" rIns="0" tIns="0" bIns="0">
            <a:spAutoFit/>
          </a:bodyPr>
          <a:lstStyle/>
          <a:p>
            <a:pPr algn="l">
              <a:spcAft>
                <a:spcPts val="800"/>
              </a:spcAft>
              <a:defRPr sz="2300" b="1">
                <a:solidFill>
                  <a:srgbClr val="FFFFFF"/>
                </a:solidFill>
                <a:latin typeface="Inter"/>
              </a:defRPr>
            </a:pPr>
            <a:r>
              <a:t>2.87:1</a:t>
            </a:r>
          </a:p>
        </p:txBody>
      </p:sp>
      <p:sp>
        <p:nvSpPr>
          <p:cNvPr id="19" name="TextBox 18"/>
          <p:cNvSpPr txBox="1"/>
          <p:nvPr/>
        </p:nvSpPr>
        <p:spPr>
          <a:xfrm>
            <a:off x="8055864" y="5074920"/>
            <a:ext cx="3474720" cy="868680"/>
          </a:xfrm>
          <a:prstGeom prst="rect">
            <a:avLst/>
          </a:prstGeom>
          <a:noFill/>
        </p:spPr>
        <p:txBody>
          <a:bodyPr wrap="square" lIns="0" rIns="0" tIns="0" bIns="0">
            <a:spAutoFit/>
          </a:bodyPr>
          <a:lstStyle/>
          <a:p>
            <a:pPr algn="l">
              <a:spcAft>
                <a:spcPts val="800"/>
              </a:spcAft>
              <a:defRPr sz="1800" b="1">
                <a:solidFill>
                  <a:srgbClr val="0B0B0B"/>
                </a:solidFill>
                <a:latin typeface="Inter"/>
              </a:defRPr>
            </a:pPr>
            <a:r>
              <a:t>Avoid for normal-size copy</a:t>
            </a:r>
          </a:p>
        </p:txBody>
      </p:sp>
      <p:sp>
        <p:nvSpPr>
          <p:cNvPr id="20" name="TextBox 19"/>
          <p:cNvSpPr txBox="1"/>
          <p:nvPr/>
        </p:nvSpPr>
        <p:spPr>
          <a:xfrm>
            <a:off x="594360" y="6126480"/>
            <a:ext cx="10972800" cy="640080"/>
          </a:xfrm>
          <a:prstGeom prst="rect">
            <a:avLst/>
          </a:prstGeom>
          <a:noFill/>
        </p:spPr>
        <p:txBody>
          <a:bodyPr wrap="square" lIns="0" rIns="0" tIns="0" bIns="0">
            <a:spAutoFit/>
          </a:bodyPr>
          <a:lstStyle/>
          <a:p>
            <a:pPr algn="l">
              <a:spcAft>
                <a:spcPts val="800"/>
              </a:spcAft>
              <a:defRPr sz="1600" b="0">
                <a:solidFill>
                  <a:srgbClr val="606060"/>
                </a:solidFill>
                <a:latin typeface="Inter"/>
              </a:defRPr>
            </a:pPr>
            <a:r>
              <a:t>WCAG AA uses 4.5:1 for normal text and 3:1 for large text. Logos have an exception, but supporting copy does not. Use dark text on orange CTAs. [S5]</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94360" y="365760"/>
            <a:ext cx="10058400" cy="228600"/>
          </a:xfrm>
          <a:prstGeom prst="rect">
            <a:avLst/>
          </a:prstGeom>
          <a:noFill/>
        </p:spPr>
        <p:txBody>
          <a:bodyPr wrap="square" lIns="0" rIns="0" tIns="0" bIns="0">
            <a:spAutoFit/>
          </a:bodyPr>
          <a:lstStyle/>
          <a:p>
            <a:pPr algn="l">
              <a:spcAft>
                <a:spcPts val="800"/>
              </a:spcAft>
              <a:defRPr sz="1100" b="1">
                <a:solidFill>
                  <a:srgbClr val="FF6A00"/>
                </a:solidFill>
                <a:latin typeface="Inter"/>
              </a:defRPr>
            </a:pPr>
            <a:r>
              <a:t>09 / TYPOGRAPHY</a:t>
            </a:r>
          </a:p>
        </p:txBody>
      </p:sp>
      <p:sp>
        <p:nvSpPr>
          <p:cNvPr id="3" name="TextBox 2"/>
          <p:cNvSpPr txBox="1"/>
          <p:nvPr/>
        </p:nvSpPr>
        <p:spPr>
          <a:xfrm>
            <a:off x="594360" y="768096"/>
            <a:ext cx="10972800" cy="566928"/>
          </a:xfrm>
          <a:prstGeom prst="rect">
            <a:avLst/>
          </a:prstGeom>
          <a:noFill/>
        </p:spPr>
        <p:txBody>
          <a:bodyPr wrap="square" lIns="0" rIns="0" tIns="0" bIns="0">
            <a:spAutoFit/>
          </a:bodyPr>
          <a:lstStyle/>
          <a:p>
            <a:pPr algn="l">
              <a:spcAft>
                <a:spcPts val="800"/>
              </a:spcAft>
              <a:defRPr sz="3300" b="1">
                <a:solidFill>
                  <a:srgbClr val="0B0B0B"/>
                </a:solidFill>
                <a:latin typeface="Inter"/>
              </a:defRPr>
            </a:pPr>
            <a:r>
              <a:t>Inter: precise and approachable.</a:t>
            </a:r>
          </a:p>
        </p:txBody>
      </p:sp>
      <p:sp>
        <p:nvSpPr>
          <p:cNvPr id="4" name="TextBox 3"/>
          <p:cNvSpPr txBox="1"/>
          <p:nvPr/>
        </p:nvSpPr>
        <p:spPr>
          <a:xfrm>
            <a:off x="594360" y="1463040"/>
            <a:ext cx="10881360" cy="658368"/>
          </a:xfrm>
          <a:prstGeom prst="rect">
            <a:avLst/>
          </a:prstGeom>
          <a:noFill/>
        </p:spPr>
        <p:txBody>
          <a:bodyPr wrap="square" lIns="0" rIns="0" tIns="0" bIns="0">
            <a:spAutoFit/>
          </a:bodyPr>
          <a:lstStyle/>
          <a:p>
            <a:pPr algn="l">
              <a:spcAft>
                <a:spcPts val="800"/>
              </a:spcAft>
              <a:defRPr sz="1600" b="0">
                <a:solidFill>
                  <a:srgbClr val="606060"/>
                </a:solidFill>
                <a:latin typeface="Inter"/>
              </a:defRPr>
            </a:pPr>
            <a:r>
              <a:t>The production kit uses Inter. Logo delivery files are outlined and do not need fonts. [S6]</a:t>
            </a:r>
          </a:p>
        </p:txBody>
      </p:sp>
      <p:sp>
        <p:nvSpPr>
          <p:cNvPr id="5" name="Rectangle 4"/>
          <p:cNvSpPr/>
          <p:nvPr/>
        </p:nvSpPr>
        <p:spPr>
          <a:xfrm>
            <a:off x="594360" y="7059168"/>
            <a:ext cx="11000232" cy="10972"/>
          </a:xfrm>
          <a:prstGeom prst="rect">
            <a:avLst/>
          </a:prstGeom>
          <a:solidFill>
            <a:srgbClr val="DEDEDE"/>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6" name="TextBox 5"/>
          <p:cNvSpPr txBox="1"/>
          <p:nvPr/>
        </p:nvSpPr>
        <p:spPr>
          <a:xfrm>
            <a:off x="594360" y="7223760"/>
            <a:ext cx="9144000" cy="192024"/>
          </a:xfrm>
          <a:prstGeom prst="rect">
            <a:avLst/>
          </a:prstGeom>
          <a:noFill/>
        </p:spPr>
        <p:txBody>
          <a:bodyPr wrap="square" lIns="0" rIns="0" tIns="0" bIns="0">
            <a:spAutoFit/>
          </a:bodyPr>
          <a:lstStyle/>
          <a:p>
            <a:pPr algn="l">
              <a:spcAft>
                <a:spcPts val="800"/>
              </a:spcAft>
              <a:defRPr sz="900" b="0">
                <a:solidFill>
                  <a:srgbClr val="606060"/>
                </a:solidFill>
                <a:latin typeface="Inter"/>
              </a:defRPr>
            </a:pPr>
            <a:r>
              <a:t>INNOVATEWITHAJAY  /  CLEAN LAPTOP EDITION  /  v2.0</a:t>
            </a:r>
          </a:p>
        </p:txBody>
      </p:sp>
      <p:sp>
        <p:nvSpPr>
          <p:cNvPr id="7" name="TextBox 6"/>
          <p:cNvSpPr txBox="1"/>
          <p:nvPr/>
        </p:nvSpPr>
        <p:spPr>
          <a:xfrm>
            <a:off x="11091672" y="7223760"/>
            <a:ext cx="502920" cy="192024"/>
          </a:xfrm>
          <a:prstGeom prst="rect">
            <a:avLst/>
          </a:prstGeom>
          <a:noFill/>
        </p:spPr>
        <p:txBody>
          <a:bodyPr wrap="square" lIns="0" rIns="0" tIns="0" bIns="0">
            <a:spAutoFit/>
          </a:bodyPr>
          <a:lstStyle/>
          <a:p>
            <a:pPr algn="r">
              <a:spcAft>
                <a:spcPts val="800"/>
              </a:spcAft>
              <a:defRPr sz="900" b="0">
                <a:solidFill>
                  <a:srgbClr val="606060"/>
                </a:solidFill>
                <a:latin typeface="Inter"/>
              </a:defRPr>
            </a:pPr>
            <a:r>
              <a:t>10</a:t>
            </a:r>
          </a:p>
        </p:txBody>
      </p:sp>
      <p:sp>
        <p:nvSpPr>
          <p:cNvPr id="8" name="TextBox 7"/>
          <p:cNvSpPr txBox="1"/>
          <p:nvPr/>
        </p:nvSpPr>
        <p:spPr>
          <a:xfrm>
            <a:off x="640080" y="2286000"/>
            <a:ext cx="3657600" cy="2103120"/>
          </a:xfrm>
          <a:prstGeom prst="rect">
            <a:avLst/>
          </a:prstGeom>
          <a:noFill/>
        </p:spPr>
        <p:txBody>
          <a:bodyPr wrap="square" lIns="0" rIns="0" tIns="0" bIns="0">
            <a:spAutoFit/>
          </a:bodyPr>
          <a:lstStyle/>
          <a:p>
            <a:pPr algn="l">
              <a:spcAft>
                <a:spcPts val="800"/>
              </a:spcAft>
              <a:defRPr sz="12600" b="1">
                <a:solidFill>
                  <a:srgbClr val="0B0B0B"/>
                </a:solidFill>
                <a:latin typeface="Inter"/>
              </a:defRPr>
            </a:pPr>
            <a:r>
              <a:t>Aa</a:t>
            </a:r>
          </a:p>
        </p:txBody>
      </p:sp>
      <p:sp>
        <p:nvSpPr>
          <p:cNvPr id="9" name="TextBox 8"/>
          <p:cNvSpPr txBox="1"/>
          <p:nvPr/>
        </p:nvSpPr>
        <p:spPr>
          <a:xfrm>
            <a:off x="4480560" y="2514600"/>
            <a:ext cx="7040880" cy="1920240"/>
          </a:xfrm>
          <a:prstGeom prst="rect">
            <a:avLst/>
          </a:prstGeom>
          <a:noFill/>
        </p:spPr>
        <p:txBody>
          <a:bodyPr wrap="square" lIns="0" rIns="0" tIns="0" bIns="0">
            <a:spAutoFit/>
          </a:bodyPr>
          <a:lstStyle/>
          <a:p>
            <a:pPr algn="l">
              <a:spcAft>
                <a:spcPts val="800"/>
              </a:spcAft>
              <a:defRPr sz="2500" b="0">
                <a:solidFill>
                  <a:srgbClr val="0B0B0B"/>
                </a:solidFill>
                <a:latin typeface="Inter"/>
              </a:defRPr>
            </a:pPr>
            <a:r>
              <a:t>ABCDEFGHIJKLMNOPQRSTUVWXYZ</a:t>
            </a:r>
          </a:p>
          <a:p>
            <a:pPr algn="l">
              <a:spcAft>
                <a:spcPts val="800"/>
              </a:spcAft>
              <a:defRPr sz="2500" b="0">
                <a:solidFill>
                  <a:srgbClr val="0B0B0B"/>
                </a:solidFill>
                <a:latin typeface="Inter"/>
              </a:defRPr>
            </a:pPr>
            <a:r>
              <a:t>abcdefghijklmnopqrstuvwxyz</a:t>
            </a:r>
          </a:p>
          <a:p>
            <a:pPr algn="l">
              <a:spcAft>
                <a:spcPts val="800"/>
              </a:spcAft>
              <a:defRPr sz="2500" b="0">
                <a:solidFill>
                  <a:srgbClr val="0B0B0B"/>
                </a:solidFill>
                <a:latin typeface="Inter"/>
              </a:defRPr>
            </a:pPr>
            <a:r>
              <a:t>0123456789</a:t>
            </a:r>
          </a:p>
        </p:txBody>
      </p:sp>
      <p:sp>
        <p:nvSpPr>
          <p:cNvPr id="10" name="TextBox 9"/>
          <p:cNvSpPr txBox="1"/>
          <p:nvPr/>
        </p:nvSpPr>
        <p:spPr>
          <a:xfrm>
            <a:off x="685800" y="4754880"/>
            <a:ext cx="4572000" cy="457200"/>
          </a:xfrm>
          <a:prstGeom prst="rect">
            <a:avLst/>
          </a:prstGeom>
          <a:noFill/>
        </p:spPr>
        <p:txBody>
          <a:bodyPr wrap="square" lIns="0" rIns="0" tIns="0" bIns="0">
            <a:spAutoFit/>
          </a:bodyPr>
          <a:lstStyle/>
          <a:p>
            <a:pPr algn="l">
              <a:spcAft>
                <a:spcPts val="800"/>
              </a:spcAft>
              <a:defRPr sz="2900" b="1">
                <a:solidFill>
                  <a:srgbClr val="0B0B0B"/>
                </a:solidFill>
                <a:latin typeface="Inter"/>
              </a:defRPr>
            </a:pPr>
            <a:r>
              <a:t>Headlines / 700</a:t>
            </a:r>
          </a:p>
        </p:txBody>
      </p:sp>
      <p:sp>
        <p:nvSpPr>
          <p:cNvPr id="11" name="TextBox 10"/>
          <p:cNvSpPr txBox="1"/>
          <p:nvPr/>
        </p:nvSpPr>
        <p:spPr>
          <a:xfrm>
            <a:off x="685800" y="5321808"/>
            <a:ext cx="4572000" cy="457200"/>
          </a:xfrm>
          <a:prstGeom prst="rect">
            <a:avLst/>
          </a:prstGeom>
          <a:noFill/>
        </p:spPr>
        <p:txBody>
          <a:bodyPr wrap="square" lIns="0" rIns="0" tIns="0" bIns="0">
            <a:spAutoFit/>
          </a:bodyPr>
          <a:lstStyle/>
          <a:p>
            <a:pPr algn="l">
              <a:spcAft>
                <a:spcPts val="800"/>
              </a:spcAft>
              <a:defRPr sz="2300" b="1">
                <a:solidFill>
                  <a:srgbClr val="0B0B0B"/>
                </a:solidFill>
                <a:latin typeface="Inter"/>
              </a:defRPr>
            </a:pPr>
            <a:r>
              <a:t>Subheadings / 600</a:t>
            </a:r>
          </a:p>
        </p:txBody>
      </p:sp>
      <p:sp>
        <p:nvSpPr>
          <p:cNvPr id="12" name="TextBox 11"/>
          <p:cNvSpPr txBox="1"/>
          <p:nvPr/>
        </p:nvSpPr>
        <p:spPr>
          <a:xfrm>
            <a:off x="685800" y="5888736"/>
            <a:ext cx="4572000" cy="457200"/>
          </a:xfrm>
          <a:prstGeom prst="rect">
            <a:avLst/>
          </a:prstGeom>
          <a:noFill/>
        </p:spPr>
        <p:txBody>
          <a:bodyPr wrap="square" lIns="0" rIns="0" tIns="0" bIns="0">
            <a:spAutoFit/>
          </a:bodyPr>
          <a:lstStyle/>
          <a:p>
            <a:pPr algn="l">
              <a:spcAft>
                <a:spcPts val="800"/>
              </a:spcAft>
              <a:defRPr sz="1800" b="0">
                <a:solidFill>
                  <a:srgbClr val="0B0B0B"/>
                </a:solidFill>
                <a:latin typeface="Inter"/>
              </a:defRPr>
            </a:pPr>
            <a:r>
              <a:t>Body copy / 400</a:t>
            </a:r>
          </a:p>
        </p:txBody>
      </p:sp>
      <p:sp>
        <p:nvSpPr>
          <p:cNvPr id="13" name="TextBox 12"/>
          <p:cNvSpPr txBox="1"/>
          <p:nvPr/>
        </p:nvSpPr>
        <p:spPr>
          <a:xfrm>
            <a:off x="5943600" y="4709160"/>
            <a:ext cx="5486400" cy="1920240"/>
          </a:xfrm>
          <a:prstGeom prst="rect">
            <a:avLst/>
          </a:prstGeom>
          <a:noFill/>
        </p:spPr>
        <p:txBody>
          <a:bodyPr wrap="square" lIns="0" rIns="0" tIns="0" bIns="0">
            <a:spAutoFit/>
          </a:bodyPr>
          <a:lstStyle/>
          <a:p>
            <a:pPr algn="l">
              <a:spcAft>
                <a:spcPts val="800"/>
              </a:spcAft>
              <a:defRPr sz="1700" b="0">
                <a:solidFill>
                  <a:srgbClr val="606060"/>
                </a:solidFill>
                <a:latin typeface="Inter"/>
              </a:defRPr>
            </a:pPr>
            <a:r>
              <a:t>Use 1.4–1.6 line spacing for body text and a clear heading hierarchy. Avoid excessive tracking in long paragraphs.</a:t>
            </a:r>
          </a:p>
          <a:p>
            <a:pPr algn="l">
              <a:spcAft>
                <a:spcPts val="800"/>
              </a:spcAft>
              <a:defRPr sz="1700" b="0">
                <a:solidFill>
                  <a:srgbClr val="606060"/>
                </a:solidFill>
                <a:latin typeface="Inter"/>
              </a:defRPr>
            </a:pPr>
          </a:p>
          <a:p>
            <a:pPr algn="l">
              <a:spcAft>
                <a:spcPts val="800"/>
              </a:spcAft>
              <a:defRPr sz="1700" b="0">
                <a:solidFill>
                  <a:srgbClr val="606060"/>
                </a:solidFill>
                <a:latin typeface="Inter"/>
              </a:defRPr>
            </a:pPr>
            <a:r>
              <a:t>Install Inter separately before editing live-text SVGs or Office templates. Font binaries are not included.</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94360" y="365760"/>
            <a:ext cx="10058400" cy="228600"/>
          </a:xfrm>
          <a:prstGeom prst="rect">
            <a:avLst/>
          </a:prstGeom>
          <a:noFill/>
        </p:spPr>
        <p:txBody>
          <a:bodyPr wrap="square" lIns="0" rIns="0" tIns="0" bIns="0">
            <a:spAutoFit/>
          </a:bodyPr>
          <a:lstStyle/>
          <a:p>
            <a:pPr algn="l">
              <a:spcAft>
                <a:spcPts val="800"/>
              </a:spcAft>
              <a:defRPr sz="1100" b="1">
                <a:solidFill>
                  <a:srgbClr val="FF6A00"/>
                </a:solidFill>
                <a:latin typeface="Inter"/>
              </a:defRPr>
            </a:pPr>
            <a:r>
              <a:t>10 / MISUSE</a:t>
            </a:r>
          </a:p>
        </p:txBody>
      </p:sp>
      <p:sp>
        <p:nvSpPr>
          <p:cNvPr id="3" name="TextBox 2"/>
          <p:cNvSpPr txBox="1"/>
          <p:nvPr/>
        </p:nvSpPr>
        <p:spPr>
          <a:xfrm>
            <a:off x="594360" y="768096"/>
            <a:ext cx="10972800" cy="566928"/>
          </a:xfrm>
          <a:prstGeom prst="rect">
            <a:avLst/>
          </a:prstGeom>
          <a:noFill/>
        </p:spPr>
        <p:txBody>
          <a:bodyPr wrap="square" lIns="0" rIns="0" tIns="0" bIns="0">
            <a:spAutoFit/>
          </a:bodyPr>
          <a:lstStyle/>
          <a:p>
            <a:pPr algn="l">
              <a:spcAft>
                <a:spcPts val="800"/>
              </a:spcAft>
              <a:defRPr sz="3300" b="1">
                <a:solidFill>
                  <a:srgbClr val="0B0B0B"/>
                </a:solidFill>
                <a:latin typeface="Inter"/>
              </a:defRPr>
            </a:pPr>
            <a:r>
              <a:t>Keep the identity quiet and consistent.</a:t>
            </a:r>
          </a:p>
        </p:txBody>
      </p:sp>
      <p:sp>
        <p:nvSpPr>
          <p:cNvPr id="4" name="TextBox 3"/>
          <p:cNvSpPr txBox="1"/>
          <p:nvPr/>
        </p:nvSpPr>
        <p:spPr>
          <a:xfrm>
            <a:off x="594360" y="1463040"/>
            <a:ext cx="10881360" cy="658368"/>
          </a:xfrm>
          <a:prstGeom prst="rect">
            <a:avLst/>
          </a:prstGeom>
          <a:noFill/>
        </p:spPr>
        <p:txBody>
          <a:bodyPr wrap="square" lIns="0" rIns="0" tIns="0" bIns="0">
            <a:spAutoFit/>
          </a:bodyPr>
          <a:lstStyle/>
          <a:p>
            <a:pPr algn="l">
              <a:spcAft>
                <a:spcPts val="800"/>
              </a:spcAft>
              <a:defRPr sz="1600" b="0">
                <a:solidFill>
                  <a:srgbClr val="606060"/>
                </a:solidFill>
                <a:latin typeface="Inter"/>
              </a:defRPr>
            </a:pPr>
            <a:r>
              <a:t>Avoid edits that make the logo look heavier or busier than the approved master.</a:t>
            </a:r>
          </a:p>
        </p:txBody>
      </p:sp>
      <p:sp>
        <p:nvSpPr>
          <p:cNvPr id="5" name="Rectangle 4"/>
          <p:cNvSpPr/>
          <p:nvPr/>
        </p:nvSpPr>
        <p:spPr>
          <a:xfrm>
            <a:off x="594360" y="7059168"/>
            <a:ext cx="11000232" cy="10972"/>
          </a:xfrm>
          <a:prstGeom prst="rect">
            <a:avLst/>
          </a:prstGeom>
          <a:solidFill>
            <a:srgbClr val="DEDEDE"/>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6" name="TextBox 5"/>
          <p:cNvSpPr txBox="1"/>
          <p:nvPr/>
        </p:nvSpPr>
        <p:spPr>
          <a:xfrm>
            <a:off x="594360" y="7223760"/>
            <a:ext cx="9144000" cy="192024"/>
          </a:xfrm>
          <a:prstGeom prst="rect">
            <a:avLst/>
          </a:prstGeom>
          <a:noFill/>
        </p:spPr>
        <p:txBody>
          <a:bodyPr wrap="square" lIns="0" rIns="0" tIns="0" bIns="0">
            <a:spAutoFit/>
          </a:bodyPr>
          <a:lstStyle/>
          <a:p>
            <a:pPr algn="l">
              <a:spcAft>
                <a:spcPts val="800"/>
              </a:spcAft>
              <a:defRPr sz="900" b="0">
                <a:solidFill>
                  <a:srgbClr val="606060"/>
                </a:solidFill>
                <a:latin typeface="Inter"/>
              </a:defRPr>
            </a:pPr>
            <a:r>
              <a:t>INNOVATEWITHAJAY  /  CLEAN LAPTOP EDITION  /  v2.0</a:t>
            </a:r>
          </a:p>
        </p:txBody>
      </p:sp>
      <p:sp>
        <p:nvSpPr>
          <p:cNvPr id="7" name="TextBox 6"/>
          <p:cNvSpPr txBox="1"/>
          <p:nvPr/>
        </p:nvSpPr>
        <p:spPr>
          <a:xfrm>
            <a:off x="11091672" y="7223760"/>
            <a:ext cx="502920" cy="192024"/>
          </a:xfrm>
          <a:prstGeom prst="rect">
            <a:avLst/>
          </a:prstGeom>
          <a:noFill/>
        </p:spPr>
        <p:txBody>
          <a:bodyPr wrap="square" lIns="0" rIns="0" tIns="0" bIns="0">
            <a:spAutoFit/>
          </a:bodyPr>
          <a:lstStyle/>
          <a:p>
            <a:pPr algn="r">
              <a:spcAft>
                <a:spcPts val="800"/>
              </a:spcAft>
              <a:defRPr sz="900" b="0">
                <a:solidFill>
                  <a:srgbClr val="606060"/>
                </a:solidFill>
                <a:latin typeface="Inter"/>
              </a:defRPr>
            </a:pPr>
            <a:r>
              <a:t>11</a:t>
            </a:r>
          </a:p>
        </p:txBody>
      </p:sp>
      <p:sp>
        <p:nvSpPr>
          <p:cNvPr id="8" name="Rectangle 7"/>
          <p:cNvSpPr/>
          <p:nvPr/>
        </p:nvSpPr>
        <p:spPr>
          <a:xfrm>
            <a:off x="594360" y="2423160"/>
            <a:ext cx="64008" cy="1508760"/>
          </a:xfrm>
          <a:prstGeom prst="rect">
            <a:avLst/>
          </a:prstGeom>
          <a:solidFill>
            <a:srgbClr val="FF6A00"/>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9" name="TextBox 8"/>
          <p:cNvSpPr txBox="1"/>
          <p:nvPr/>
        </p:nvSpPr>
        <p:spPr>
          <a:xfrm>
            <a:off x="822960" y="2423160"/>
            <a:ext cx="4983480" cy="411480"/>
          </a:xfrm>
          <a:prstGeom prst="rect">
            <a:avLst/>
          </a:prstGeom>
          <a:noFill/>
        </p:spPr>
        <p:txBody>
          <a:bodyPr wrap="square" lIns="0" rIns="0" tIns="0" bIns="0">
            <a:spAutoFit/>
          </a:bodyPr>
          <a:lstStyle/>
          <a:p>
            <a:pPr algn="l">
              <a:spcAft>
                <a:spcPts val="800"/>
              </a:spcAft>
              <a:defRPr sz="2200" b="1">
                <a:solidFill>
                  <a:srgbClr val="0B0B0B"/>
                </a:solidFill>
                <a:latin typeface="Inter"/>
              </a:defRPr>
            </a:pPr>
            <a:r>
              <a:t>Do not distort</a:t>
            </a:r>
          </a:p>
        </p:txBody>
      </p:sp>
      <p:sp>
        <p:nvSpPr>
          <p:cNvPr id="10" name="TextBox 9"/>
          <p:cNvSpPr txBox="1"/>
          <p:nvPr/>
        </p:nvSpPr>
        <p:spPr>
          <a:xfrm>
            <a:off x="822960" y="3017520"/>
            <a:ext cx="4983480" cy="960120"/>
          </a:xfrm>
          <a:prstGeom prst="rect">
            <a:avLst/>
          </a:prstGeom>
          <a:noFill/>
        </p:spPr>
        <p:txBody>
          <a:bodyPr wrap="square" lIns="0" rIns="0" tIns="0" bIns="0">
            <a:spAutoFit/>
          </a:bodyPr>
          <a:lstStyle/>
          <a:p>
            <a:pPr algn="l">
              <a:spcAft>
                <a:spcPts val="800"/>
              </a:spcAft>
              <a:defRPr sz="1800" b="0">
                <a:solidFill>
                  <a:srgbClr val="606060"/>
                </a:solidFill>
                <a:latin typeface="Inter"/>
              </a:defRPr>
            </a:pPr>
            <a:r>
              <a:t>No stretching, squashing, tilting or independent scaling of the laptop, i, A or sparkle.</a:t>
            </a:r>
          </a:p>
        </p:txBody>
      </p:sp>
      <p:sp>
        <p:nvSpPr>
          <p:cNvPr id="11" name="Rectangle 10"/>
          <p:cNvSpPr/>
          <p:nvPr/>
        </p:nvSpPr>
        <p:spPr>
          <a:xfrm>
            <a:off x="6217920" y="2423160"/>
            <a:ext cx="64008" cy="1508760"/>
          </a:xfrm>
          <a:prstGeom prst="rect">
            <a:avLst/>
          </a:prstGeom>
          <a:solidFill>
            <a:srgbClr val="FF6A00"/>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12" name="TextBox 11"/>
          <p:cNvSpPr txBox="1"/>
          <p:nvPr/>
        </p:nvSpPr>
        <p:spPr>
          <a:xfrm>
            <a:off x="6446520" y="2423160"/>
            <a:ext cx="4983480" cy="411480"/>
          </a:xfrm>
          <a:prstGeom prst="rect">
            <a:avLst/>
          </a:prstGeom>
          <a:noFill/>
        </p:spPr>
        <p:txBody>
          <a:bodyPr wrap="square" lIns="0" rIns="0" tIns="0" bIns="0">
            <a:spAutoFit/>
          </a:bodyPr>
          <a:lstStyle/>
          <a:p>
            <a:pPr algn="l">
              <a:spcAft>
                <a:spcPts val="800"/>
              </a:spcAft>
              <a:defRPr sz="2200" b="1">
                <a:solidFill>
                  <a:srgbClr val="0B0B0B"/>
                </a:solidFill>
                <a:latin typeface="Inter"/>
              </a:defRPr>
            </a:pPr>
            <a:r>
              <a:t>Do not decorate</a:t>
            </a:r>
          </a:p>
        </p:txBody>
      </p:sp>
      <p:sp>
        <p:nvSpPr>
          <p:cNvPr id="13" name="TextBox 12"/>
          <p:cNvSpPr txBox="1"/>
          <p:nvPr/>
        </p:nvSpPr>
        <p:spPr>
          <a:xfrm>
            <a:off x="6446520" y="3017520"/>
            <a:ext cx="4983480" cy="960120"/>
          </a:xfrm>
          <a:prstGeom prst="rect">
            <a:avLst/>
          </a:prstGeom>
          <a:noFill/>
        </p:spPr>
        <p:txBody>
          <a:bodyPr wrap="square" lIns="0" rIns="0" tIns="0" bIns="0">
            <a:spAutoFit/>
          </a:bodyPr>
          <a:lstStyle/>
          <a:p>
            <a:pPr algn="l">
              <a:spcAft>
                <a:spcPts val="800"/>
              </a:spcAft>
              <a:defRPr sz="1800" b="0">
                <a:solidFill>
                  <a:srgbClr val="606060"/>
                </a:solidFill>
                <a:latin typeface="Inter"/>
              </a:defRPr>
            </a:pPr>
            <a:r>
              <a:t>No floating pixels, brackets, extra stars, bulbs, orbit lines, glows, gradients or shadows.</a:t>
            </a:r>
          </a:p>
        </p:txBody>
      </p:sp>
      <p:sp>
        <p:nvSpPr>
          <p:cNvPr id="14" name="Rectangle 13"/>
          <p:cNvSpPr/>
          <p:nvPr/>
        </p:nvSpPr>
        <p:spPr>
          <a:xfrm>
            <a:off x="594360" y="4389120"/>
            <a:ext cx="64008" cy="1508760"/>
          </a:xfrm>
          <a:prstGeom prst="rect">
            <a:avLst/>
          </a:prstGeom>
          <a:solidFill>
            <a:srgbClr val="FF6A00"/>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15" name="TextBox 14"/>
          <p:cNvSpPr txBox="1"/>
          <p:nvPr/>
        </p:nvSpPr>
        <p:spPr>
          <a:xfrm>
            <a:off x="822960" y="4389120"/>
            <a:ext cx="4983480" cy="411480"/>
          </a:xfrm>
          <a:prstGeom prst="rect">
            <a:avLst/>
          </a:prstGeom>
          <a:noFill/>
        </p:spPr>
        <p:txBody>
          <a:bodyPr wrap="square" lIns="0" rIns="0" tIns="0" bIns="0">
            <a:spAutoFit/>
          </a:bodyPr>
          <a:lstStyle/>
          <a:p>
            <a:pPr algn="l">
              <a:spcAft>
                <a:spcPts val="800"/>
              </a:spcAft>
              <a:defRPr sz="2200" b="1">
                <a:solidFill>
                  <a:srgbClr val="0B0B0B"/>
                </a:solidFill>
                <a:latin typeface="Inter"/>
              </a:defRPr>
            </a:pPr>
            <a:r>
              <a:t>Do not rebuild the wordmark</a:t>
            </a:r>
          </a:p>
        </p:txBody>
      </p:sp>
      <p:sp>
        <p:nvSpPr>
          <p:cNvPr id="16" name="TextBox 15"/>
          <p:cNvSpPr txBox="1"/>
          <p:nvPr/>
        </p:nvSpPr>
        <p:spPr>
          <a:xfrm>
            <a:off x="822960" y="4983480"/>
            <a:ext cx="4983480" cy="960120"/>
          </a:xfrm>
          <a:prstGeom prst="rect">
            <a:avLst/>
          </a:prstGeom>
          <a:noFill/>
        </p:spPr>
        <p:txBody>
          <a:bodyPr wrap="square" lIns="0" rIns="0" tIns="0" bIns="0">
            <a:spAutoFit/>
          </a:bodyPr>
          <a:lstStyle/>
          <a:p>
            <a:pPr algn="l">
              <a:spcAft>
                <a:spcPts val="800"/>
              </a:spcAft>
              <a:defRPr sz="1800" b="0">
                <a:solidFill>
                  <a:srgbClr val="606060"/>
                </a:solidFill>
                <a:latin typeface="Inter"/>
              </a:defRPr>
            </a:pPr>
            <a:r>
              <a:t>Use the supplied artwork. Do not typeset a replacement with a similar-looking font.</a:t>
            </a:r>
          </a:p>
        </p:txBody>
      </p:sp>
      <p:sp>
        <p:nvSpPr>
          <p:cNvPr id="17" name="Rectangle 16"/>
          <p:cNvSpPr/>
          <p:nvPr/>
        </p:nvSpPr>
        <p:spPr>
          <a:xfrm>
            <a:off x="6217920" y="4389120"/>
            <a:ext cx="64008" cy="1508760"/>
          </a:xfrm>
          <a:prstGeom prst="rect">
            <a:avLst/>
          </a:prstGeom>
          <a:solidFill>
            <a:srgbClr val="FF6A00"/>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18" name="TextBox 17"/>
          <p:cNvSpPr txBox="1"/>
          <p:nvPr/>
        </p:nvSpPr>
        <p:spPr>
          <a:xfrm>
            <a:off x="6446520" y="4389120"/>
            <a:ext cx="4983480" cy="411480"/>
          </a:xfrm>
          <a:prstGeom prst="rect">
            <a:avLst/>
          </a:prstGeom>
          <a:noFill/>
        </p:spPr>
        <p:txBody>
          <a:bodyPr wrap="square" lIns="0" rIns="0" tIns="0" bIns="0">
            <a:spAutoFit/>
          </a:bodyPr>
          <a:lstStyle/>
          <a:p>
            <a:pPr algn="l">
              <a:spcAft>
                <a:spcPts val="800"/>
              </a:spcAft>
              <a:defRPr sz="2200" b="1">
                <a:solidFill>
                  <a:srgbClr val="0B0B0B"/>
                </a:solidFill>
                <a:latin typeface="Inter"/>
              </a:defRPr>
            </a:pPr>
            <a:r>
              <a:t>Do not crowd the mark</a:t>
            </a:r>
          </a:p>
        </p:txBody>
      </p:sp>
      <p:sp>
        <p:nvSpPr>
          <p:cNvPr id="19" name="TextBox 18"/>
          <p:cNvSpPr txBox="1"/>
          <p:nvPr/>
        </p:nvSpPr>
        <p:spPr>
          <a:xfrm>
            <a:off x="6446520" y="4983480"/>
            <a:ext cx="4983480" cy="960120"/>
          </a:xfrm>
          <a:prstGeom prst="rect">
            <a:avLst/>
          </a:prstGeom>
          <a:noFill/>
        </p:spPr>
        <p:txBody>
          <a:bodyPr wrap="square" lIns="0" rIns="0" tIns="0" bIns="0">
            <a:spAutoFit/>
          </a:bodyPr>
          <a:lstStyle/>
          <a:p>
            <a:pPr algn="l">
              <a:spcAft>
                <a:spcPts val="800"/>
              </a:spcAft>
              <a:defRPr sz="1800" b="0">
                <a:solidFill>
                  <a:srgbClr val="606060"/>
                </a:solidFill>
                <a:latin typeface="Inter"/>
              </a:defRPr>
            </a:pPr>
            <a:r>
              <a:t>Keep background textures, partner logos and small text out of the clear-space area.</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94360" y="365760"/>
            <a:ext cx="10058400" cy="228600"/>
          </a:xfrm>
          <a:prstGeom prst="rect">
            <a:avLst/>
          </a:prstGeom>
          <a:noFill/>
        </p:spPr>
        <p:txBody>
          <a:bodyPr wrap="square" lIns="0" rIns="0" tIns="0" bIns="0">
            <a:spAutoFit/>
          </a:bodyPr>
          <a:lstStyle/>
          <a:p>
            <a:pPr algn="l">
              <a:spcAft>
                <a:spcPts val="800"/>
              </a:spcAft>
              <a:defRPr sz="1100" b="1">
                <a:solidFill>
                  <a:srgbClr val="FF6A00"/>
                </a:solidFill>
                <a:latin typeface="Inter"/>
              </a:defRPr>
            </a:pPr>
            <a:r>
              <a:t>11 / SOCIAL HEADERS</a:t>
            </a:r>
          </a:p>
        </p:txBody>
      </p:sp>
      <p:sp>
        <p:nvSpPr>
          <p:cNvPr id="3" name="TextBox 2"/>
          <p:cNvSpPr txBox="1"/>
          <p:nvPr/>
        </p:nvSpPr>
        <p:spPr>
          <a:xfrm>
            <a:off x="594360" y="768096"/>
            <a:ext cx="10972800" cy="566928"/>
          </a:xfrm>
          <a:prstGeom prst="rect">
            <a:avLst/>
          </a:prstGeom>
          <a:noFill/>
        </p:spPr>
        <p:txBody>
          <a:bodyPr wrap="square" lIns="0" rIns="0" tIns="0" bIns="0">
            <a:spAutoFit/>
          </a:bodyPr>
          <a:lstStyle/>
          <a:p>
            <a:pPr algn="l">
              <a:spcAft>
                <a:spcPts val="800"/>
              </a:spcAft>
              <a:defRPr sz="3300" b="1">
                <a:solidFill>
                  <a:srgbClr val="0B0B0B"/>
                </a:solidFill>
                <a:latin typeface="Inter"/>
              </a:defRPr>
            </a:pPr>
            <a:r>
              <a:t>Banners designed for real crops.</a:t>
            </a:r>
          </a:p>
        </p:txBody>
      </p:sp>
      <p:sp>
        <p:nvSpPr>
          <p:cNvPr id="4" name="TextBox 3"/>
          <p:cNvSpPr txBox="1"/>
          <p:nvPr/>
        </p:nvSpPr>
        <p:spPr>
          <a:xfrm>
            <a:off x="594360" y="1463040"/>
            <a:ext cx="10881360" cy="658368"/>
          </a:xfrm>
          <a:prstGeom prst="rect">
            <a:avLst/>
          </a:prstGeom>
          <a:noFill/>
        </p:spPr>
        <p:txBody>
          <a:bodyPr wrap="square" lIns="0" rIns="0" tIns="0" bIns="0">
            <a:spAutoFit/>
          </a:bodyPr>
          <a:lstStyle/>
          <a:p>
            <a:pPr algn="l">
              <a:spcAft>
                <a:spcPts val="800"/>
              </a:spcAft>
              <a:defRPr sz="1600" b="0">
                <a:solidFill>
                  <a:srgbClr val="606060"/>
                </a:solidFill>
                <a:latin typeface="Inter"/>
              </a:defRPr>
            </a:pPr>
            <a:r>
              <a:t>Use the supplied exports, then review the platform preview before publishing.</a:t>
            </a:r>
          </a:p>
        </p:txBody>
      </p:sp>
      <p:sp>
        <p:nvSpPr>
          <p:cNvPr id="5" name="Rectangle 4"/>
          <p:cNvSpPr/>
          <p:nvPr/>
        </p:nvSpPr>
        <p:spPr>
          <a:xfrm>
            <a:off x="594360" y="7059168"/>
            <a:ext cx="11000232" cy="10972"/>
          </a:xfrm>
          <a:prstGeom prst="rect">
            <a:avLst/>
          </a:prstGeom>
          <a:solidFill>
            <a:srgbClr val="DEDEDE"/>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6" name="TextBox 5"/>
          <p:cNvSpPr txBox="1"/>
          <p:nvPr/>
        </p:nvSpPr>
        <p:spPr>
          <a:xfrm>
            <a:off x="594360" y="7223760"/>
            <a:ext cx="9144000" cy="192024"/>
          </a:xfrm>
          <a:prstGeom prst="rect">
            <a:avLst/>
          </a:prstGeom>
          <a:noFill/>
        </p:spPr>
        <p:txBody>
          <a:bodyPr wrap="square" lIns="0" rIns="0" tIns="0" bIns="0">
            <a:spAutoFit/>
          </a:bodyPr>
          <a:lstStyle/>
          <a:p>
            <a:pPr algn="l">
              <a:spcAft>
                <a:spcPts val="800"/>
              </a:spcAft>
              <a:defRPr sz="900" b="0">
                <a:solidFill>
                  <a:srgbClr val="606060"/>
                </a:solidFill>
                <a:latin typeface="Inter"/>
              </a:defRPr>
            </a:pPr>
            <a:r>
              <a:t>INNOVATEWITHAJAY  /  CLEAN LAPTOP EDITION  /  v2.0</a:t>
            </a:r>
          </a:p>
        </p:txBody>
      </p:sp>
      <p:sp>
        <p:nvSpPr>
          <p:cNvPr id="7" name="TextBox 6"/>
          <p:cNvSpPr txBox="1"/>
          <p:nvPr/>
        </p:nvSpPr>
        <p:spPr>
          <a:xfrm>
            <a:off x="11091672" y="7223760"/>
            <a:ext cx="502920" cy="192024"/>
          </a:xfrm>
          <a:prstGeom prst="rect">
            <a:avLst/>
          </a:prstGeom>
          <a:noFill/>
        </p:spPr>
        <p:txBody>
          <a:bodyPr wrap="square" lIns="0" rIns="0" tIns="0" bIns="0">
            <a:spAutoFit/>
          </a:bodyPr>
          <a:lstStyle/>
          <a:p>
            <a:pPr algn="r">
              <a:spcAft>
                <a:spcPts val="800"/>
              </a:spcAft>
              <a:defRPr sz="900" b="0">
                <a:solidFill>
                  <a:srgbClr val="606060"/>
                </a:solidFill>
                <a:latin typeface="Inter"/>
              </a:defRPr>
            </a:pPr>
            <a:r>
              <a:t>12</a:t>
            </a:r>
          </a:p>
        </p:txBody>
      </p:sp>
      <p:pic>
        <p:nvPicPr>
          <p:cNvPr id="8" name="Picture 7" descr="YouTube_Banner_SafeArea_DO_NOT_UPLOAD.png"/>
          <p:cNvPicPr>
            <a:picLocks noChangeAspect="1"/>
          </p:cNvPicPr>
          <p:nvPr/>
        </p:nvPicPr>
        <p:blipFill>
          <a:blip r:embed="rId2"/>
          <a:stretch>
            <a:fillRect/>
          </a:stretch>
        </p:blipFill>
        <p:spPr>
          <a:xfrm>
            <a:off x="594360" y="2288857"/>
            <a:ext cx="5760720" cy="3240405"/>
          </a:xfrm>
          <a:prstGeom prst="rect">
            <a:avLst/>
          </a:prstGeom>
        </p:spPr>
      </p:pic>
      <p:sp>
        <p:nvSpPr>
          <p:cNvPr id="9" name="TextBox 8"/>
          <p:cNvSpPr txBox="1"/>
          <p:nvPr/>
        </p:nvSpPr>
        <p:spPr>
          <a:xfrm>
            <a:off x="594360" y="5742432"/>
            <a:ext cx="5760720" cy="457200"/>
          </a:xfrm>
          <a:prstGeom prst="rect">
            <a:avLst/>
          </a:prstGeom>
          <a:noFill/>
        </p:spPr>
        <p:txBody>
          <a:bodyPr wrap="square" lIns="0" rIns="0" tIns="0" bIns="0">
            <a:spAutoFit/>
          </a:bodyPr>
          <a:lstStyle/>
          <a:p>
            <a:pPr algn="l">
              <a:spcAft>
                <a:spcPts val="800"/>
              </a:spcAft>
              <a:defRPr sz="1300" b="0">
                <a:solidFill>
                  <a:srgbClr val="606060"/>
                </a:solidFill>
                <a:latin typeface="Inter"/>
              </a:defRPr>
            </a:pPr>
            <a:r>
              <a:t>YouTube safe-area guide — do not upload this overlay.</a:t>
            </a:r>
          </a:p>
        </p:txBody>
      </p:sp>
      <p:sp>
        <p:nvSpPr>
          <p:cNvPr id="10" name="TextBox 9"/>
          <p:cNvSpPr txBox="1"/>
          <p:nvPr/>
        </p:nvSpPr>
        <p:spPr>
          <a:xfrm>
            <a:off x="6903720" y="2468880"/>
            <a:ext cx="4572000" cy="3154680"/>
          </a:xfrm>
          <a:prstGeom prst="rect">
            <a:avLst/>
          </a:prstGeom>
          <a:noFill/>
        </p:spPr>
        <p:txBody>
          <a:bodyPr wrap="square" lIns="0" rIns="0" tIns="0" bIns="0">
            <a:spAutoFit/>
          </a:bodyPr>
          <a:lstStyle/>
          <a:p>
            <a:pPr algn="l">
              <a:spcAft>
                <a:spcPts val="800"/>
              </a:spcAft>
              <a:defRPr sz="1900" b="0">
                <a:solidFill>
                  <a:srgbClr val="0B0B0B"/>
                </a:solidFill>
                <a:latin typeface="Inter"/>
              </a:defRPr>
            </a:pPr>
            <a:r>
              <a:t>YouTube: 2560 × 1440 px. Keep critical content in the centered safe area. [S1]</a:t>
            </a:r>
          </a:p>
          <a:p>
            <a:pPr algn="l">
              <a:spcAft>
                <a:spcPts val="800"/>
              </a:spcAft>
              <a:defRPr sz="1900" b="0">
                <a:solidFill>
                  <a:srgbClr val="0B0B0B"/>
                </a:solidFill>
                <a:latin typeface="Inter"/>
              </a:defRPr>
            </a:pPr>
          </a:p>
          <a:p>
            <a:pPr algn="l">
              <a:spcAft>
                <a:spcPts val="800"/>
              </a:spcAft>
              <a:defRPr sz="1900" b="0">
                <a:solidFill>
                  <a:srgbClr val="0B0B0B"/>
                </a:solidFill>
                <a:latin typeface="Inter"/>
              </a:defRPr>
            </a:pPr>
            <a:r>
              <a:t>LinkedIn personal: 1584 × 396 px. [S2]</a:t>
            </a:r>
          </a:p>
          <a:p>
            <a:pPr algn="l">
              <a:spcAft>
                <a:spcPts val="800"/>
              </a:spcAft>
              <a:defRPr sz="1900" b="0">
                <a:solidFill>
                  <a:srgbClr val="0B0B0B"/>
                </a:solidFill>
                <a:latin typeface="Inter"/>
              </a:defRPr>
            </a:pPr>
            <a:r>
              <a:t>LinkedIn Page: 1512 × 256 px. [S3]</a:t>
            </a:r>
          </a:p>
          <a:p>
            <a:pPr algn="l">
              <a:spcAft>
                <a:spcPts val="800"/>
              </a:spcAft>
              <a:defRPr sz="1900" b="0">
                <a:solidFill>
                  <a:srgbClr val="0B0B0B"/>
                </a:solidFill>
                <a:latin typeface="Inter"/>
              </a:defRPr>
            </a:pPr>
            <a:r>
              <a:t>X header: 1500 × 500 px. [S4]</a:t>
            </a:r>
          </a:p>
        </p:txBody>
      </p:sp>
      <p:sp>
        <p:nvSpPr>
          <p:cNvPr id="11" name="TextBox 10"/>
          <p:cNvSpPr txBox="1"/>
          <p:nvPr/>
        </p:nvSpPr>
        <p:spPr>
          <a:xfrm>
            <a:off x="6903720" y="5806440"/>
            <a:ext cx="4526280" cy="731520"/>
          </a:xfrm>
          <a:prstGeom prst="rect">
            <a:avLst/>
          </a:prstGeom>
          <a:noFill/>
        </p:spPr>
        <p:txBody>
          <a:bodyPr wrap="square" lIns="0" rIns="0" tIns="0" bIns="0">
            <a:spAutoFit/>
          </a:bodyPr>
          <a:lstStyle/>
          <a:p>
            <a:pPr algn="l">
              <a:spcAft>
                <a:spcPts val="800"/>
              </a:spcAft>
              <a:defRPr sz="1500" b="0">
                <a:solidFill>
                  <a:srgbClr val="606060"/>
                </a:solidFill>
                <a:latin typeface="Inter"/>
              </a:defRPr>
            </a:pPr>
            <a:r>
              <a:t>Facebook and other exports are adaptable working canvases. Device layouts and platform crops can change.</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94360" y="365760"/>
            <a:ext cx="10058400" cy="228600"/>
          </a:xfrm>
          <a:prstGeom prst="rect">
            <a:avLst/>
          </a:prstGeom>
          <a:noFill/>
        </p:spPr>
        <p:txBody>
          <a:bodyPr wrap="square" lIns="0" rIns="0" tIns="0" bIns="0">
            <a:spAutoFit/>
          </a:bodyPr>
          <a:lstStyle/>
          <a:p>
            <a:pPr algn="l">
              <a:spcAft>
                <a:spcPts val="800"/>
              </a:spcAft>
              <a:defRPr sz="1100" b="1">
                <a:solidFill>
                  <a:srgbClr val="FF6A00"/>
                </a:solidFill>
                <a:latin typeface="Inter"/>
              </a:defRPr>
            </a:pPr>
            <a:r>
              <a:t>12 / SOCIAL CONTENT</a:t>
            </a:r>
          </a:p>
        </p:txBody>
      </p:sp>
      <p:sp>
        <p:nvSpPr>
          <p:cNvPr id="3" name="TextBox 2"/>
          <p:cNvSpPr txBox="1"/>
          <p:nvPr/>
        </p:nvSpPr>
        <p:spPr>
          <a:xfrm>
            <a:off x="594360" y="768096"/>
            <a:ext cx="10972800" cy="566928"/>
          </a:xfrm>
          <a:prstGeom prst="rect">
            <a:avLst/>
          </a:prstGeom>
          <a:noFill/>
        </p:spPr>
        <p:txBody>
          <a:bodyPr wrap="square" lIns="0" rIns="0" tIns="0" bIns="0">
            <a:spAutoFit/>
          </a:bodyPr>
          <a:lstStyle/>
          <a:p>
            <a:pPr algn="l">
              <a:spcAft>
                <a:spcPts val="800"/>
              </a:spcAft>
              <a:defRPr sz="3300" b="1">
                <a:solidFill>
                  <a:srgbClr val="0B0B0B"/>
                </a:solidFill>
                <a:latin typeface="Inter"/>
              </a:defRPr>
            </a:pPr>
            <a:r>
              <a:t>One message. One useful next step.</a:t>
            </a:r>
          </a:p>
        </p:txBody>
      </p:sp>
      <p:sp>
        <p:nvSpPr>
          <p:cNvPr id="4" name="TextBox 3"/>
          <p:cNvSpPr txBox="1"/>
          <p:nvPr/>
        </p:nvSpPr>
        <p:spPr>
          <a:xfrm>
            <a:off x="594360" y="1463040"/>
            <a:ext cx="10881360" cy="658368"/>
          </a:xfrm>
          <a:prstGeom prst="rect">
            <a:avLst/>
          </a:prstGeom>
          <a:noFill/>
        </p:spPr>
        <p:txBody>
          <a:bodyPr wrap="square" lIns="0" rIns="0" tIns="0" bIns="0">
            <a:spAutoFit/>
          </a:bodyPr>
          <a:lstStyle/>
          <a:p>
            <a:pPr algn="l">
              <a:spcAft>
                <a:spcPts val="800"/>
              </a:spcAft>
              <a:defRPr sz="1600" b="0">
                <a:solidFill>
                  <a:srgbClr val="606060"/>
                </a:solidFill>
                <a:latin typeface="Inter"/>
              </a:defRPr>
            </a:pPr>
            <a:r>
              <a:t>A consistent hierarchy for posts, stories and announcements.</a:t>
            </a:r>
          </a:p>
        </p:txBody>
      </p:sp>
      <p:sp>
        <p:nvSpPr>
          <p:cNvPr id="5" name="Rectangle 4"/>
          <p:cNvSpPr/>
          <p:nvPr/>
        </p:nvSpPr>
        <p:spPr>
          <a:xfrm>
            <a:off x="594360" y="7059168"/>
            <a:ext cx="11000232" cy="10972"/>
          </a:xfrm>
          <a:prstGeom prst="rect">
            <a:avLst/>
          </a:prstGeom>
          <a:solidFill>
            <a:srgbClr val="DEDEDE"/>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6" name="TextBox 5"/>
          <p:cNvSpPr txBox="1"/>
          <p:nvPr/>
        </p:nvSpPr>
        <p:spPr>
          <a:xfrm>
            <a:off x="594360" y="7223760"/>
            <a:ext cx="9144000" cy="192024"/>
          </a:xfrm>
          <a:prstGeom prst="rect">
            <a:avLst/>
          </a:prstGeom>
          <a:noFill/>
        </p:spPr>
        <p:txBody>
          <a:bodyPr wrap="square" lIns="0" rIns="0" tIns="0" bIns="0">
            <a:spAutoFit/>
          </a:bodyPr>
          <a:lstStyle/>
          <a:p>
            <a:pPr algn="l">
              <a:spcAft>
                <a:spcPts val="800"/>
              </a:spcAft>
              <a:defRPr sz="900" b="0">
                <a:solidFill>
                  <a:srgbClr val="606060"/>
                </a:solidFill>
                <a:latin typeface="Inter"/>
              </a:defRPr>
            </a:pPr>
            <a:r>
              <a:t>INNOVATEWITHAJAY  /  CLEAN LAPTOP EDITION  /  v2.0</a:t>
            </a:r>
          </a:p>
        </p:txBody>
      </p:sp>
      <p:sp>
        <p:nvSpPr>
          <p:cNvPr id="7" name="TextBox 6"/>
          <p:cNvSpPr txBox="1"/>
          <p:nvPr/>
        </p:nvSpPr>
        <p:spPr>
          <a:xfrm>
            <a:off x="11091672" y="7223760"/>
            <a:ext cx="502920" cy="192024"/>
          </a:xfrm>
          <a:prstGeom prst="rect">
            <a:avLst/>
          </a:prstGeom>
          <a:noFill/>
        </p:spPr>
        <p:txBody>
          <a:bodyPr wrap="square" lIns="0" rIns="0" tIns="0" bIns="0">
            <a:spAutoFit/>
          </a:bodyPr>
          <a:lstStyle/>
          <a:p>
            <a:pPr algn="r">
              <a:spcAft>
                <a:spcPts val="800"/>
              </a:spcAft>
              <a:defRPr sz="900" b="0">
                <a:solidFill>
                  <a:srgbClr val="606060"/>
                </a:solidFill>
                <a:latin typeface="Inter"/>
              </a:defRPr>
            </a:pPr>
            <a:r>
              <a:t>13</a:t>
            </a:r>
          </a:p>
        </p:txBody>
      </p:sp>
      <p:pic>
        <p:nvPicPr>
          <p:cNvPr id="8" name="Picture 7" descr="01_Brand_Square_1080.png"/>
          <p:cNvPicPr>
            <a:picLocks noChangeAspect="1"/>
          </p:cNvPicPr>
          <p:nvPr/>
        </p:nvPicPr>
        <p:blipFill>
          <a:blip r:embed="rId2"/>
          <a:stretch>
            <a:fillRect/>
          </a:stretch>
        </p:blipFill>
        <p:spPr>
          <a:xfrm>
            <a:off x="594360" y="2331720"/>
            <a:ext cx="3474720" cy="3474720"/>
          </a:xfrm>
          <a:prstGeom prst="rect">
            <a:avLst/>
          </a:prstGeom>
        </p:spPr>
      </p:pic>
      <p:pic>
        <p:nvPicPr>
          <p:cNvPr id="9" name="Picture 8" descr="02_Workshops_Portrait_1080x1350.png"/>
          <p:cNvPicPr>
            <a:picLocks noChangeAspect="1"/>
          </p:cNvPicPr>
          <p:nvPr/>
        </p:nvPicPr>
        <p:blipFill>
          <a:blip r:embed="rId3"/>
          <a:stretch>
            <a:fillRect/>
          </a:stretch>
        </p:blipFill>
        <p:spPr>
          <a:xfrm>
            <a:off x="4343400" y="2343150"/>
            <a:ext cx="3017520" cy="3771900"/>
          </a:xfrm>
          <a:prstGeom prst="rect">
            <a:avLst/>
          </a:prstGeom>
        </p:spPr>
      </p:pic>
      <p:pic>
        <p:nvPicPr>
          <p:cNvPr id="10" name="Picture 9" descr="03_Mentorship_Story_Reel_1080x1920.png"/>
          <p:cNvPicPr>
            <a:picLocks noChangeAspect="1"/>
          </p:cNvPicPr>
          <p:nvPr/>
        </p:nvPicPr>
        <p:blipFill>
          <a:blip r:embed="rId4"/>
          <a:stretch>
            <a:fillRect/>
          </a:stretch>
        </p:blipFill>
        <p:spPr>
          <a:xfrm>
            <a:off x="8229600" y="2334260"/>
            <a:ext cx="2286000" cy="4064000"/>
          </a:xfrm>
          <a:prstGeom prst="rect">
            <a:avLst/>
          </a:prstGeom>
        </p:spPr>
      </p:pic>
      <p:sp>
        <p:nvSpPr>
          <p:cNvPr id="11" name="TextBox 10"/>
          <p:cNvSpPr txBox="1"/>
          <p:nvPr/>
        </p:nvSpPr>
        <p:spPr>
          <a:xfrm>
            <a:off x="594360" y="6473952"/>
            <a:ext cx="10972800" cy="365760"/>
          </a:xfrm>
          <a:prstGeom prst="rect">
            <a:avLst/>
          </a:prstGeom>
          <a:noFill/>
        </p:spPr>
        <p:txBody>
          <a:bodyPr wrap="square" lIns="0" rIns="0" tIns="0" bIns="0">
            <a:spAutoFit/>
          </a:bodyPr>
          <a:lstStyle/>
          <a:p>
            <a:pPr algn="l">
              <a:spcAft>
                <a:spcPts val="800"/>
              </a:spcAft>
              <a:defRPr sz="1400" b="0">
                <a:solidFill>
                  <a:srgbClr val="606060"/>
                </a:solidFill>
                <a:latin typeface="Inter"/>
              </a:defRPr>
            </a:pPr>
            <a:r>
              <a:t>Replace all [placeholder] copy. Keep important text away from app controls. Never publish invented testimonials or outcomes.</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94360" y="365760"/>
            <a:ext cx="10058400" cy="228600"/>
          </a:xfrm>
          <a:prstGeom prst="rect">
            <a:avLst/>
          </a:prstGeom>
          <a:noFill/>
        </p:spPr>
        <p:txBody>
          <a:bodyPr wrap="square" lIns="0" rIns="0" tIns="0" bIns="0">
            <a:spAutoFit/>
          </a:bodyPr>
          <a:lstStyle/>
          <a:p>
            <a:pPr algn="l">
              <a:spcAft>
                <a:spcPts val="800"/>
              </a:spcAft>
              <a:defRPr sz="1100" b="1">
                <a:solidFill>
                  <a:srgbClr val="FF6A00"/>
                </a:solidFill>
                <a:latin typeface="Inter"/>
              </a:defRPr>
            </a:pPr>
            <a:r>
              <a:t>13 / STATIONERY</a:t>
            </a:r>
          </a:p>
        </p:txBody>
      </p:sp>
      <p:sp>
        <p:nvSpPr>
          <p:cNvPr id="3" name="TextBox 2"/>
          <p:cNvSpPr txBox="1"/>
          <p:nvPr/>
        </p:nvSpPr>
        <p:spPr>
          <a:xfrm>
            <a:off x="594360" y="768096"/>
            <a:ext cx="10972800" cy="566928"/>
          </a:xfrm>
          <a:prstGeom prst="rect">
            <a:avLst/>
          </a:prstGeom>
          <a:noFill/>
        </p:spPr>
        <p:txBody>
          <a:bodyPr wrap="square" lIns="0" rIns="0" tIns="0" bIns="0">
            <a:spAutoFit/>
          </a:bodyPr>
          <a:lstStyle/>
          <a:p>
            <a:pPr algn="l">
              <a:spcAft>
                <a:spcPts val="800"/>
              </a:spcAft>
              <a:defRPr sz="3300" b="1">
                <a:solidFill>
                  <a:srgbClr val="0B0B0B"/>
                </a:solidFill>
                <a:latin typeface="Inter"/>
              </a:defRPr>
            </a:pPr>
            <a:r>
              <a:t>Professional at every touchpoint.</a:t>
            </a:r>
          </a:p>
        </p:txBody>
      </p:sp>
      <p:sp>
        <p:nvSpPr>
          <p:cNvPr id="4" name="TextBox 3"/>
          <p:cNvSpPr txBox="1"/>
          <p:nvPr/>
        </p:nvSpPr>
        <p:spPr>
          <a:xfrm>
            <a:off x="594360" y="1463040"/>
            <a:ext cx="10881360" cy="658368"/>
          </a:xfrm>
          <a:prstGeom prst="rect">
            <a:avLst/>
          </a:prstGeom>
          <a:noFill/>
        </p:spPr>
        <p:txBody>
          <a:bodyPr wrap="square" lIns="0" rIns="0" tIns="0" bIns="0">
            <a:spAutoFit/>
          </a:bodyPr>
          <a:lstStyle/>
          <a:p>
            <a:pPr algn="l">
              <a:spcAft>
                <a:spcPts val="800"/>
              </a:spcAft>
              <a:defRPr sz="1600" b="0">
                <a:solidFill>
                  <a:srgbClr val="606060"/>
                </a:solidFill>
                <a:latin typeface="Inter"/>
              </a:defRPr>
            </a:pPr>
            <a:r>
              <a:t>Use the same logo, typography and contact details across stationery.</a:t>
            </a:r>
          </a:p>
        </p:txBody>
      </p:sp>
      <p:sp>
        <p:nvSpPr>
          <p:cNvPr id="5" name="Rectangle 4"/>
          <p:cNvSpPr/>
          <p:nvPr/>
        </p:nvSpPr>
        <p:spPr>
          <a:xfrm>
            <a:off x="594360" y="7059168"/>
            <a:ext cx="11000232" cy="10972"/>
          </a:xfrm>
          <a:prstGeom prst="rect">
            <a:avLst/>
          </a:prstGeom>
          <a:solidFill>
            <a:srgbClr val="DEDEDE"/>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6" name="TextBox 5"/>
          <p:cNvSpPr txBox="1"/>
          <p:nvPr/>
        </p:nvSpPr>
        <p:spPr>
          <a:xfrm>
            <a:off x="594360" y="7223760"/>
            <a:ext cx="9144000" cy="192024"/>
          </a:xfrm>
          <a:prstGeom prst="rect">
            <a:avLst/>
          </a:prstGeom>
          <a:noFill/>
        </p:spPr>
        <p:txBody>
          <a:bodyPr wrap="square" lIns="0" rIns="0" tIns="0" bIns="0">
            <a:spAutoFit/>
          </a:bodyPr>
          <a:lstStyle/>
          <a:p>
            <a:pPr algn="l">
              <a:spcAft>
                <a:spcPts val="800"/>
              </a:spcAft>
              <a:defRPr sz="900" b="0">
                <a:solidFill>
                  <a:srgbClr val="606060"/>
                </a:solidFill>
                <a:latin typeface="Inter"/>
              </a:defRPr>
            </a:pPr>
            <a:r>
              <a:t>INNOVATEWITHAJAY  /  CLEAN LAPTOP EDITION  /  v2.0</a:t>
            </a:r>
          </a:p>
        </p:txBody>
      </p:sp>
      <p:sp>
        <p:nvSpPr>
          <p:cNvPr id="7" name="TextBox 6"/>
          <p:cNvSpPr txBox="1"/>
          <p:nvPr/>
        </p:nvSpPr>
        <p:spPr>
          <a:xfrm>
            <a:off x="11091672" y="7223760"/>
            <a:ext cx="502920" cy="192024"/>
          </a:xfrm>
          <a:prstGeom prst="rect">
            <a:avLst/>
          </a:prstGeom>
          <a:noFill/>
        </p:spPr>
        <p:txBody>
          <a:bodyPr wrap="square" lIns="0" rIns="0" tIns="0" bIns="0">
            <a:spAutoFit/>
          </a:bodyPr>
          <a:lstStyle/>
          <a:p>
            <a:pPr algn="r">
              <a:spcAft>
                <a:spcPts val="800"/>
              </a:spcAft>
              <a:defRPr sz="900" b="0">
                <a:solidFill>
                  <a:srgbClr val="606060"/>
                </a:solidFill>
                <a:latin typeface="Inter"/>
              </a:defRPr>
            </a:pPr>
            <a:r>
              <a:t>14</a:t>
            </a:r>
          </a:p>
        </p:txBody>
      </p:sp>
      <p:pic>
        <p:nvPicPr>
          <p:cNvPr id="8" name="Picture 7" descr="BusinessCard_Front_Bleed3mm.png"/>
          <p:cNvPicPr>
            <a:picLocks noChangeAspect="1"/>
          </p:cNvPicPr>
          <p:nvPr/>
        </p:nvPicPr>
        <p:blipFill>
          <a:blip r:embed="rId2"/>
          <a:stretch>
            <a:fillRect/>
          </a:stretch>
        </p:blipFill>
        <p:spPr>
          <a:xfrm>
            <a:off x="730859" y="2423160"/>
            <a:ext cx="4390440" cy="2560320"/>
          </a:xfrm>
          <a:prstGeom prst="rect">
            <a:avLst/>
          </a:prstGeom>
        </p:spPr>
      </p:pic>
      <p:pic>
        <p:nvPicPr>
          <p:cNvPr id="9" name="Picture 8" descr="A4_Letterhead.png"/>
          <p:cNvPicPr>
            <a:picLocks noChangeAspect="1"/>
          </p:cNvPicPr>
          <p:nvPr/>
        </p:nvPicPr>
        <p:blipFill>
          <a:blip r:embed="rId3"/>
          <a:stretch>
            <a:fillRect/>
          </a:stretch>
        </p:blipFill>
        <p:spPr>
          <a:xfrm>
            <a:off x="6909338" y="2286000"/>
            <a:ext cx="3006283" cy="4251960"/>
          </a:xfrm>
          <a:prstGeom prst="rect">
            <a:avLst/>
          </a:prstGeom>
        </p:spPr>
      </p:pic>
      <p:sp>
        <p:nvSpPr>
          <p:cNvPr id="10" name="TextBox 9"/>
          <p:cNvSpPr txBox="1"/>
          <p:nvPr/>
        </p:nvSpPr>
        <p:spPr>
          <a:xfrm>
            <a:off x="594360" y="5303520"/>
            <a:ext cx="5166360" cy="1234440"/>
          </a:xfrm>
          <a:prstGeom prst="rect">
            <a:avLst/>
          </a:prstGeom>
          <a:noFill/>
        </p:spPr>
        <p:txBody>
          <a:bodyPr wrap="square" lIns="0" rIns="0" tIns="0" bIns="0">
            <a:spAutoFit/>
          </a:bodyPr>
          <a:lstStyle/>
          <a:p>
            <a:pPr algn="l">
              <a:spcAft>
                <a:spcPts val="800"/>
              </a:spcAft>
              <a:defRPr sz="1900" b="0">
                <a:solidFill>
                  <a:srgbClr val="0B0B0B"/>
                </a:solidFill>
                <a:latin typeface="Inter"/>
              </a:defRPr>
            </a:pPr>
            <a:r>
              <a:t>Business card front/back, A4 letterhead, envelope, invoice layout, ID card and thank-you card are included.</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94360" y="365760"/>
            <a:ext cx="10058400" cy="228600"/>
          </a:xfrm>
          <a:prstGeom prst="rect">
            <a:avLst/>
          </a:prstGeom>
          <a:noFill/>
        </p:spPr>
        <p:txBody>
          <a:bodyPr wrap="square" lIns="0" rIns="0" tIns="0" bIns="0">
            <a:spAutoFit/>
          </a:bodyPr>
          <a:lstStyle/>
          <a:p>
            <a:pPr algn="l">
              <a:spcAft>
                <a:spcPts val="800"/>
              </a:spcAft>
              <a:defRPr sz="1100" b="1">
                <a:solidFill>
                  <a:srgbClr val="FF6A00"/>
                </a:solidFill>
                <a:latin typeface="Inter"/>
              </a:defRPr>
            </a:pPr>
            <a:r>
              <a:t>14 / MARKETING</a:t>
            </a:r>
          </a:p>
        </p:txBody>
      </p:sp>
      <p:sp>
        <p:nvSpPr>
          <p:cNvPr id="3" name="TextBox 2"/>
          <p:cNvSpPr txBox="1"/>
          <p:nvPr/>
        </p:nvSpPr>
        <p:spPr>
          <a:xfrm>
            <a:off x="594360" y="768096"/>
            <a:ext cx="10972800" cy="566928"/>
          </a:xfrm>
          <a:prstGeom prst="rect">
            <a:avLst/>
          </a:prstGeom>
          <a:noFill/>
        </p:spPr>
        <p:txBody>
          <a:bodyPr wrap="square" lIns="0" rIns="0" tIns="0" bIns="0">
            <a:spAutoFit/>
          </a:bodyPr>
          <a:lstStyle/>
          <a:p>
            <a:pPr algn="l">
              <a:spcAft>
                <a:spcPts val="800"/>
              </a:spcAft>
              <a:defRPr sz="3300" b="1">
                <a:solidFill>
                  <a:srgbClr val="0B0B0B"/>
                </a:solidFill>
                <a:latin typeface="Inter"/>
              </a:defRPr>
            </a:pPr>
            <a:r>
              <a:t>Marketing without unsupported claims.</a:t>
            </a:r>
          </a:p>
        </p:txBody>
      </p:sp>
      <p:sp>
        <p:nvSpPr>
          <p:cNvPr id="4" name="TextBox 3"/>
          <p:cNvSpPr txBox="1"/>
          <p:nvPr/>
        </p:nvSpPr>
        <p:spPr>
          <a:xfrm>
            <a:off x="594360" y="1463040"/>
            <a:ext cx="10881360" cy="658368"/>
          </a:xfrm>
          <a:prstGeom prst="rect">
            <a:avLst/>
          </a:prstGeom>
          <a:noFill/>
        </p:spPr>
        <p:txBody>
          <a:bodyPr wrap="square" lIns="0" rIns="0" tIns="0" bIns="0">
            <a:spAutoFit/>
          </a:bodyPr>
          <a:lstStyle/>
          <a:p>
            <a:pPr algn="l">
              <a:spcAft>
                <a:spcPts val="800"/>
              </a:spcAft>
              <a:defRPr sz="1600" b="0">
                <a:solidFill>
                  <a:srgbClr val="606060"/>
                </a:solidFill>
                <a:latin typeface="Inter"/>
              </a:defRPr>
            </a:pPr>
            <a:r>
              <a:t>Lead with a practical outcome and a specific, honest invitation.</a:t>
            </a:r>
          </a:p>
        </p:txBody>
      </p:sp>
      <p:sp>
        <p:nvSpPr>
          <p:cNvPr id="5" name="Rectangle 4"/>
          <p:cNvSpPr/>
          <p:nvPr/>
        </p:nvSpPr>
        <p:spPr>
          <a:xfrm>
            <a:off x="594360" y="7059168"/>
            <a:ext cx="11000232" cy="10972"/>
          </a:xfrm>
          <a:prstGeom prst="rect">
            <a:avLst/>
          </a:prstGeom>
          <a:solidFill>
            <a:srgbClr val="DEDEDE"/>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6" name="TextBox 5"/>
          <p:cNvSpPr txBox="1"/>
          <p:nvPr/>
        </p:nvSpPr>
        <p:spPr>
          <a:xfrm>
            <a:off x="594360" y="7223760"/>
            <a:ext cx="9144000" cy="192024"/>
          </a:xfrm>
          <a:prstGeom prst="rect">
            <a:avLst/>
          </a:prstGeom>
          <a:noFill/>
        </p:spPr>
        <p:txBody>
          <a:bodyPr wrap="square" lIns="0" rIns="0" tIns="0" bIns="0">
            <a:spAutoFit/>
          </a:bodyPr>
          <a:lstStyle/>
          <a:p>
            <a:pPr algn="l">
              <a:spcAft>
                <a:spcPts val="800"/>
              </a:spcAft>
              <a:defRPr sz="900" b="0">
                <a:solidFill>
                  <a:srgbClr val="606060"/>
                </a:solidFill>
                <a:latin typeface="Inter"/>
              </a:defRPr>
            </a:pPr>
            <a:r>
              <a:t>INNOVATEWITHAJAY  /  CLEAN LAPTOP EDITION  /  v2.0</a:t>
            </a:r>
          </a:p>
        </p:txBody>
      </p:sp>
      <p:sp>
        <p:nvSpPr>
          <p:cNvPr id="7" name="TextBox 6"/>
          <p:cNvSpPr txBox="1"/>
          <p:nvPr/>
        </p:nvSpPr>
        <p:spPr>
          <a:xfrm>
            <a:off x="11091672" y="7223760"/>
            <a:ext cx="502920" cy="192024"/>
          </a:xfrm>
          <a:prstGeom prst="rect">
            <a:avLst/>
          </a:prstGeom>
          <a:noFill/>
        </p:spPr>
        <p:txBody>
          <a:bodyPr wrap="square" lIns="0" rIns="0" tIns="0" bIns="0">
            <a:spAutoFit/>
          </a:bodyPr>
          <a:lstStyle/>
          <a:p>
            <a:pPr algn="r">
              <a:spcAft>
                <a:spcPts val="800"/>
              </a:spcAft>
              <a:defRPr sz="900" b="0">
                <a:solidFill>
                  <a:srgbClr val="606060"/>
                </a:solidFill>
                <a:latin typeface="Inter"/>
              </a:defRPr>
            </a:pPr>
            <a:r>
              <a:t>15</a:t>
            </a:r>
          </a:p>
        </p:txBody>
      </p:sp>
      <p:pic>
        <p:nvPicPr>
          <p:cNvPr id="8" name="Picture 7" descr="Brand_Overview_A4.png"/>
          <p:cNvPicPr>
            <a:picLocks noChangeAspect="1"/>
          </p:cNvPicPr>
          <p:nvPr/>
        </p:nvPicPr>
        <p:blipFill>
          <a:blip r:embed="rId2"/>
          <a:stretch>
            <a:fillRect/>
          </a:stretch>
        </p:blipFill>
        <p:spPr>
          <a:xfrm>
            <a:off x="602746" y="2331720"/>
            <a:ext cx="2909306" cy="4114800"/>
          </a:xfrm>
          <a:prstGeom prst="rect">
            <a:avLst/>
          </a:prstGeom>
        </p:spPr>
      </p:pic>
      <p:pic>
        <p:nvPicPr>
          <p:cNvPr id="9" name="Picture 8" descr="YouTube_Thumbnail_01_1280x720.png"/>
          <p:cNvPicPr>
            <a:picLocks noChangeAspect="1"/>
          </p:cNvPicPr>
          <p:nvPr/>
        </p:nvPicPr>
        <p:blipFill>
          <a:blip r:embed="rId3"/>
          <a:stretch>
            <a:fillRect/>
          </a:stretch>
        </p:blipFill>
        <p:spPr>
          <a:xfrm>
            <a:off x="3886200" y="2425446"/>
            <a:ext cx="4023360" cy="2263140"/>
          </a:xfrm>
          <a:prstGeom prst="rect">
            <a:avLst/>
          </a:prstGeom>
        </p:spPr>
      </p:pic>
      <p:sp>
        <p:nvSpPr>
          <p:cNvPr id="10" name="TextBox 9"/>
          <p:cNvSpPr txBox="1"/>
          <p:nvPr/>
        </p:nvSpPr>
        <p:spPr>
          <a:xfrm>
            <a:off x="8229600" y="2423160"/>
            <a:ext cx="3200400" cy="502920"/>
          </a:xfrm>
          <a:prstGeom prst="rect">
            <a:avLst/>
          </a:prstGeom>
          <a:noFill/>
        </p:spPr>
        <p:txBody>
          <a:bodyPr wrap="square" lIns="0" rIns="0" tIns="0" bIns="0">
            <a:spAutoFit/>
          </a:bodyPr>
          <a:lstStyle/>
          <a:p>
            <a:pPr algn="l">
              <a:spcAft>
                <a:spcPts val="800"/>
              </a:spcAft>
              <a:defRPr sz="2300" b="1">
                <a:solidFill>
                  <a:srgbClr val="0B0B0B"/>
                </a:solidFill>
                <a:latin typeface="Inter"/>
              </a:defRPr>
            </a:pPr>
            <a:r>
              <a:t>Ready-to-adapt assets</a:t>
            </a:r>
          </a:p>
        </p:txBody>
      </p:sp>
      <p:sp>
        <p:nvSpPr>
          <p:cNvPr id="11" name="TextBox 10"/>
          <p:cNvSpPr txBox="1"/>
          <p:nvPr/>
        </p:nvSpPr>
        <p:spPr>
          <a:xfrm>
            <a:off x="8229600" y="3200400"/>
            <a:ext cx="3200400" cy="2651760"/>
          </a:xfrm>
          <a:prstGeom prst="rect">
            <a:avLst/>
          </a:prstGeom>
          <a:noFill/>
        </p:spPr>
        <p:txBody>
          <a:bodyPr wrap="square" lIns="0" rIns="0" tIns="0" bIns="0">
            <a:spAutoFit/>
          </a:bodyPr>
          <a:lstStyle/>
          <a:p>
            <a:pPr algn="l">
              <a:spcAft>
                <a:spcPts val="800"/>
              </a:spcAft>
              <a:defRPr sz="1800" b="0">
                <a:solidFill>
                  <a:srgbClr val="0B0B0B"/>
                </a:solidFill>
                <a:latin typeface="Inter"/>
              </a:defRPr>
            </a:pPr>
            <a:r>
              <a:t>Flyers and posters</a:t>
            </a:r>
          </a:p>
          <a:p>
            <a:pPr algn="l">
              <a:spcAft>
                <a:spcPts val="800"/>
              </a:spcAft>
              <a:defRPr sz="1800" b="0">
                <a:solidFill>
                  <a:srgbClr val="0B0B0B"/>
                </a:solidFill>
                <a:latin typeface="Inter"/>
              </a:defRPr>
            </a:pPr>
            <a:r>
              <a:t>Four-page brochure</a:t>
            </a:r>
          </a:p>
          <a:p>
            <a:pPr algn="l">
              <a:spcAft>
                <a:spcPts val="800"/>
              </a:spcAft>
              <a:defRPr sz="1800" b="0">
                <a:solidFill>
                  <a:srgbClr val="0B0B0B"/>
                </a:solidFill>
                <a:latin typeface="Inter"/>
              </a:defRPr>
            </a:pPr>
            <a:r>
              <a:t>Workshop announcements</a:t>
            </a:r>
          </a:p>
          <a:p>
            <a:pPr algn="l">
              <a:spcAft>
                <a:spcPts val="800"/>
              </a:spcAft>
              <a:defRPr sz="1800" b="0">
                <a:solidFill>
                  <a:srgbClr val="0B0B0B"/>
                </a:solidFill>
                <a:latin typeface="Inter"/>
              </a:defRPr>
            </a:pPr>
            <a:r>
              <a:t>Display ad sizes</a:t>
            </a:r>
          </a:p>
          <a:p>
            <a:pPr algn="l">
              <a:spcAft>
                <a:spcPts val="800"/>
              </a:spcAft>
              <a:defRPr sz="1800" b="0">
                <a:solidFill>
                  <a:srgbClr val="0B0B0B"/>
                </a:solidFill>
                <a:latin typeface="Inter"/>
              </a:defRPr>
            </a:pPr>
            <a:r>
              <a:t>Certificates</a:t>
            </a:r>
          </a:p>
          <a:p>
            <a:pPr algn="l">
              <a:spcAft>
                <a:spcPts val="800"/>
              </a:spcAft>
              <a:defRPr sz="1800" b="0">
                <a:solidFill>
                  <a:srgbClr val="0B0B0B"/>
                </a:solidFill>
                <a:latin typeface="Inter"/>
              </a:defRPr>
            </a:pPr>
            <a:r>
              <a:t>Presentation templates</a:t>
            </a:r>
          </a:p>
        </p:txBody>
      </p:sp>
      <p:sp>
        <p:nvSpPr>
          <p:cNvPr id="12" name="TextBox 11"/>
          <p:cNvSpPr txBox="1"/>
          <p:nvPr/>
        </p:nvSpPr>
        <p:spPr>
          <a:xfrm>
            <a:off x="3886200" y="5166360"/>
            <a:ext cx="4023360" cy="1234440"/>
          </a:xfrm>
          <a:prstGeom prst="rect">
            <a:avLst/>
          </a:prstGeom>
          <a:noFill/>
        </p:spPr>
        <p:txBody>
          <a:bodyPr wrap="square" lIns="0" rIns="0" tIns="0" bIns="0">
            <a:spAutoFit/>
          </a:bodyPr>
          <a:lstStyle/>
          <a:p>
            <a:pPr algn="l">
              <a:spcAft>
                <a:spcPts val="800"/>
              </a:spcAft>
              <a:defRPr sz="1600" b="0">
                <a:solidFill>
                  <a:srgbClr val="606060"/>
                </a:solidFill>
                <a:latin typeface="Inter"/>
              </a:defRPr>
            </a:pPr>
            <a:r>
              <a:t>Do not publish certificates as accreditation. Finalize the recipient, event, date, criteria and authorized signature first.</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94360" y="365760"/>
            <a:ext cx="10058400" cy="228600"/>
          </a:xfrm>
          <a:prstGeom prst="rect">
            <a:avLst/>
          </a:prstGeom>
          <a:noFill/>
        </p:spPr>
        <p:txBody>
          <a:bodyPr wrap="square" lIns="0" rIns="0" tIns="0" bIns="0">
            <a:spAutoFit/>
          </a:bodyPr>
          <a:lstStyle/>
          <a:p>
            <a:pPr algn="l">
              <a:spcAft>
                <a:spcPts val="800"/>
              </a:spcAft>
              <a:defRPr sz="1100" b="1">
                <a:solidFill>
                  <a:srgbClr val="FF6A00"/>
                </a:solidFill>
                <a:latin typeface="Inter"/>
              </a:defRPr>
            </a:pPr>
            <a:r>
              <a:t>15 / DIGITAL</a:t>
            </a:r>
          </a:p>
        </p:txBody>
      </p:sp>
      <p:sp>
        <p:nvSpPr>
          <p:cNvPr id="3" name="TextBox 2"/>
          <p:cNvSpPr txBox="1"/>
          <p:nvPr/>
        </p:nvSpPr>
        <p:spPr>
          <a:xfrm>
            <a:off x="594360" y="768096"/>
            <a:ext cx="10972800" cy="566928"/>
          </a:xfrm>
          <a:prstGeom prst="rect">
            <a:avLst/>
          </a:prstGeom>
          <a:noFill/>
        </p:spPr>
        <p:txBody>
          <a:bodyPr wrap="square" lIns="0" rIns="0" tIns="0" bIns="0">
            <a:spAutoFit/>
          </a:bodyPr>
          <a:lstStyle/>
          <a:p>
            <a:pPr algn="l">
              <a:spcAft>
                <a:spcPts val="800"/>
              </a:spcAft>
              <a:defRPr sz="3300" b="1">
                <a:solidFill>
                  <a:srgbClr val="0B0B0B"/>
                </a:solidFill>
                <a:latin typeface="Inter"/>
              </a:defRPr>
            </a:pPr>
            <a:r>
              <a:t>Web, app and email essentials.</a:t>
            </a:r>
          </a:p>
        </p:txBody>
      </p:sp>
      <p:sp>
        <p:nvSpPr>
          <p:cNvPr id="4" name="TextBox 3"/>
          <p:cNvSpPr txBox="1"/>
          <p:nvPr/>
        </p:nvSpPr>
        <p:spPr>
          <a:xfrm>
            <a:off x="594360" y="1463040"/>
            <a:ext cx="10881360" cy="658368"/>
          </a:xfrm>
          <a:prstGeom prst="rect">
            <a:avLst/>
          </a:prstGeom>
          <a:noFill/>
        </p:spPr>
        <p:txBody>
          <a:bodyPr wrap="square" lIns="0" rIns="0" tIns="0" bIns="0">
            <a:spAutoFit/>
          </a:bodyPr>
          <a:lstStyle/>
          <a:p>
            <a:pPr algn="l">
              <a:spcAft>
                <a:spcPts val="800"/>
              </a:spcAft>
              <a:defRPr sz="1600" b="0">
                <a:solidFill>
                  <a:srgbClr val="606060"/>
                </a:solidFill>
                <a:latin typeface="Inter"/>
              </a:defRPr>
            </a:pPr>
            <a:r>
              <a:t>Choose the correct file; keep the underlying brand system unchanged.</a:t>
            </a:r>
          </a:p>
        </p:txBody>
      </p:sp>
      <p:sp>
        <p:nvSpPr>
          <p:cNvPr id="5" name="Rectangle 4"/>
          <p:cNvSpPr/>
          <p:nvPr/>
        </p:nvSpPr>
        <p:spPr>
          <a:xfrm>
            <a:off x="594360" y="7059168"/>
            <a:ext cx="11000232" cy="10972"/>
          </a:xfrm>
          <a:prstGeom prst="rect">
            <a:avLst/>
          </a:prstGeom>
          <a:solidFill>
            <a:srgbClr val="DEDEDE"/>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6" name="TextBox 5"/>
          <p:cNvSpPr txBox="1"/>
          <p:nvPr/>
        </p:nvSpPr>
        <p:spPr>
          <a:xfrm>
            <a:off x="594360" y="7223760"/>
            <a:ext cx="9144000" cy="192024"/>
          </a:xfrm>
          <a:prstGeom prst="rect">
            <a:avLst/>
          </a:prstGeom>
          <a:noFill/>
        </p:spPr>
        <p:txBody>
          <a:bodyPr wrap="square" lIns="0" rIns="0" tIns="0" bIns="0">
            <a:spAutoFit/>
          </a:bodyPr>
          <a:lstStyle/>
          <a:p>
            <a:pPr algn="l">
              <a:spcAft>
                <a:spcPts val="800"/>
              </a:spcAft>
              <a:defRPr sz="900" b="0">
                <a:solidFill>
                  <a:srgbClr val="606060"/>
                </a:solidFill>
                <a:latin typeface="Inter"/>
              </a:defRPr>
            </a:pPr>
            <a:r>
              <a:t>INNOVATEWITHAJAY  /  CLEAN LAPTOP EDITION  /  v2.0</a:t>
            </a:r>
          </a:p>
        </p:txBody>
      </p:sp>
      <p:sp>
        <p:nvSpPr>
          <p:cNvPr id="7" name="TextBox 6"/>
          <p:cNvSpPr txBox="1"/>
          <p:nvPr/>
        </p:nvSpPr>
        <p:spPr>
          <a:xfrm>
            <a:off x="11091672" y="7223760"/>
            <a:ext cx="502920" cy="192024"/>
          </a:xfrm>
          <a:prstGeom prst="rect">
            <a:avLst/>
          </a:prstGeom>
          <a:noFill/>
        </p:spPr>
        <p:txBody>
          <a:bodyPr wrap="square" lIns="0" rIns="0" tIns="0" bIns="0">
            <a:spAutoFit/>
          </a:bodyPr>
          <a:lstStyle/>
          <a:p>
            <a:pPr algn="r">
              <a:spcAft>
                <a:spcPts val="800"/>
              </a:spcAft>
              <a:defRPr sz="900" b="0">
                <a:solidFill>
                  <a:srgbClr val="606060"/>
                </a:solidFill>
                <a:latin typeface="Inter"/>
              </a:defRPr>
            </a:pPr>
            <a:r>
              <a:t>16</a:t>
            </a:r>
          </a:p>
        </p:txBody>
      </p:sp>
      <p:sp>
        <p:nvSpPr>
          <p:cNvPr id="8" name="Rectangle 7"/>
          <p:cNvSpPr/>
          <p:nvPr/>
        </p:nvSpPr>
        <p:spPr>
          <a:xfrm>
            <a:off x="594360" y="2331720"/>
            <a:ext cx="6629400" cy="1508760"/>
          </a:xfrm>
          <a:prstGeom prst="rect">
            <a:avLst/>
          </a:prstGeom>
          <a:solidFill>
            <a:srgbClr val="F4F4F4"/>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p>
        </p:txBody>
      </p:sp>
      <p:pic>
        <p:nvPicPr>
          <p:cNvPr id="9" name="Picture 8" descr="IWA_horizontal_full_light_no_tagline.png"/>
          <p:cNvPicPr>
            <a:picLocks noChangeAspect="1"/>
          </p:cNvPicPr>
          <p:nvPr/>
        </p:nvPicPr>
        <p:blipFill>
          <a:blip r:embed="rId2"/>
          <a:stretch>
            <a:fillRect/>
          </a:stretch>
        </p:blipFill>
        <p:spPr>
          <a:xfrm>
            <a:off x="1861916" y="2560320"/>
            <a:ext cx="4094286" cy="1051560"/>
          </a:xfrm>
          <a:prstGeom prst="rect">
            <a:avLst/>
          </a:prstGeom>
        </p:spPr>
      </p:pic>
      <p:sp>
        <p:nvSpPr>
          <p:cNvPr id="10" name="TextBox 9"/>
          <p:cNvSpPr txBox="1"/>
          <p:nvPr/>
        </p:nvSpPr>
        <p:spPr>
          <a:xfrm>
            <a:off x="594360" y="4251960"/>
            <a:ext cx="6629400" cy="2011680"/>
          </a:xfrm>
          <a:prstGeom prst="rect">
            <a:avLst/>
          </a:prstGeom>
          <a:noFill/>
        </p:spPr>
        <p:txBody>
          <a:bodyPr wrap="square" lIns="0" rIns="0" tIns="0" bIns="0">
            <a:spAutoFit/>
          </a:bodyPr>
          <a:lstStyle/>
          <a:p>
            <a:pPr algn="l">
              <a:spcAft>
                <a:spcPts val="800"/>
              </a:spcAft>
              <a:defRPr sz="1800" b="0">
                <a:solidFill>
                  <a:srgbClr val="0B0B0B"/>
                </a:solidFill>
                <a:latin typeface="Inter"/>
              </a:defRPr>
            </a:pPr>
            <a:r>
              <a:t>Website header: outlined SVG</a:t>
            </a:r>
          </a:p>
          <a:p>
            <a:pPr algn="l">
              <a:spcAft>
                <a:spcPts val="800"/>
              </a:spcAft>
              <a:defRPr sz="1800" b="0">
                <a:solidFill>
                  <a:srgbClr val="0B0B0B"/>
                </a:solidFill>
                <a:latin typeface="Inter"/>
              </a:defRPr>
            </a:pPr>
            <a:r>
              <a:t>Favicon: supplied ICO / SVG / PNG</a:t>
            </a:r>
          </a:p>
          <a:p>
            <a:pPr algn="l">
              <a:spcAft>
                <a:spcPts val="800"/>
              </a:spcAft>
              <a:defRPr sz="1800" b="0">
                <a:solidFill>
                  <a:srgbClr val="0B0B0B"/>
                </a:solidFill>
                <a:latin typeface="Inter"/>
              </a:defRPr>
            </a:pPr>
            <a:r>
              <a:t>Sharing: Open Graph card</a:t>
            </a:r>
          </a:p>
          <a:p>
            <a:pPr algn="l">
              <a:spcAft>
                <a:spcPts val="800"/>
              </a:spcAft>
              <a:defRPr sz="1800" b="0">
                <a:solidFill>
                  <a:srgbClr val="0B0B0B"/>
                </a:solidFill>
                <a:latin typeface="Inter"/>
              </a:defRPr>
            </a:pPr>
            <a:r>
              <a:t>Design system: CSS and JSON tokens</a:t>
            </a:r>
          </a:p>
          <a:p>
            <a:pPr algn="l">
              <a:spcAft>
                <a:spcPts val="800"/>
              </a:spcAft>
              <a:defRPr sz="1800" b="0">
                <a:solidFill>
                  <a:srgbClr val="0B0B0B"/>
                </a:solidFill>
                <a:latin typeface="Inter"/>
              </a:defRPr>
            </a:pPr>
            <a:r>
              <a:t>Email: HTML signature and newsletter</a:t>
            </a:r>
          </a:p>
        </p:txBody>
      </p:sp>
      <p:pic>
        <p:nvPicPr>
          <p:cNvPr id="11" name="Picture 10" descr="Website_QR.png"/>
          <p:cNvPicPr>
            <a:picLocks noChangeAspect="1"/>
          </p:cNvPicPr>
          <p:nvPr/>
        </p:nvPicPr>
        <p:blipFill>
          <a:blip r:embed="rId3"/>
          <a:stretch>
            <a:fillRect/>
          </a:stretch>
        </p:blipFill>
        <p:spPr>
          <a:xfrm>
            <a:off x="8229600" y="2560320"/>
            <a:ext cx="2286000" cy="2286000"/>
          </a:xfrm>
          <a:prstGeom prst="rect">
            <a:avLst/>
          </a:prstGeom>
        </p:spPr>
      </p:pic>
      <p:sp>
        <p:nvSpPr>
          <p:cNvPr id="12" name="TextBox 11"/>
          <p:cNvSpPr txBox="1"/>
          <p:nvPr/>
        </p:nvSpPr>
        <p:spPr>
          <a:xfrm>
            <a:off x="7589520" y="5166360"/>
            <a:ext cx="3657600" cy="365760"/>
          </a:xfrm>
          <a:prstGeom prst="rect">
            <a:avLst/>
          </a:prstGeom>
          <a:noFill/>
        </p:spPr>
        <p:txBody>
          <a:bodyPr wrap="square" lIns="0" rIns="0" tIns="0" bIns="0">
            <a:spAutoFit/>
          </a:bodyPr>
          <a:lstStyle/>
          <a:p>
            <a:pPr algn="ctr">
              <a:spcAft>
                <a:spcPts val="800"/>
              </a:spcAft>
              <a:defRPr sz="1700" b="1">
                <a:solidFill>
                  <a:srgbClr val="0B0B0B"/>
                </a:solidFill>
                <a:latin typeface="Inter"/>
              </a:defRPr>
            </a:pPr>
            <a:r>
              <a:t>innovatewithajay.com</a:t>
            </a:r>
          </a:p>
        </p:txBody>
      </p:sp>
      <p:sp>
        <p:nvSpPr>
          <p:cNvPr id="13" name="TextBox 12"/>
          <p:cNvSpPr txBox="1"/>
          <p:nvPr/>
        </p:nvSpPr>
        <p:spPr>
          <a:xfrm>
            <a:off x="7726679" y="5760720"/>
            <a:ext cx="3474720" cy="731520"/>
          </a:xfrm>
          <a:prstGeom prst="rect">
            <a:avLst/>
          </a:prstGeom>
          <a:noFill/>
        </p:spPr>
        <p:txBody>
          <a:bodyPr wrap="square" lIns="0" rIns="0" tIns="0" bIns="0">
            <a:spAutoFit/>
          </a:bodyPr>
          <a:lstStyle/>
          <a:p>
            <a:pPr algn="l">
              <a:spcAft>
                <a:spcPts val="800"/>
              </a:spcAft>
              <a:defRPr sz="1400" b="0">
                <a:solidFill>
                  <a:srgbClr val="606060"/>
                </a:solidFill>
                <a:latin typeface="Inter"/>
              </a:defRPr>
            </a:pPr>
            <a:r>
              <a:t>Scan-test after resizing or printing. Use a white quiet zone; do not recolor the QR into a low-contrast accent.</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94360" y="365760"/>
            <a:ext cx="10058400" cy="228600"/>
          </a:xfrm>
          <a:prstGeom prst="rect">
            <a:avLst/>
          </a:prstGeom>
          <a:noFill/>
        </p:spPr>
        <p:txBody>
          <a:bodyPr wrap="square" lIns="0" rIns="0" tIns="0" bIns="0">
            <a:spAutoFit/>
          </a:bodyPr>
          <a:lstStyle/>
          <a:p>
            <a:pPr algn="l">
              <a:spcAft>
                <a:spcPts val="800"/>
              </a:spcAft>
              <a:defRPr sz="1100" b="1">
                <a:solidFill>
                  <a:srgbClr val="FF6A00"/>
                </a:solidFill>
                <a:latin typeface="Inter"/>
              </a:defRPr>
            </a:pPr>
            <a:r>
              <a:t>16 / VIDEO, MERCH &amp; EVENTS</a:t>
            </a:r>
          </a:p>
        </p:txBody>
      </p:sp>
      <p:sp>
        <p:nvSpPr>
          <p:cNvPr id="3" name="TextBox 2"/>
          <p:cNvSpPr txBox="1"/>
          <p:nvPr/>
        </p:nvSpPr>
        <p:spPr>
          <a:xfrm>
            <a:off x="594360" y="768096"/>
            <a:ext cx="10972800" cy="566928"/>
          </a:xfrm>
          <a:prstGeom prst="rect">
            <a:avLst/>
          </a:prstGeom>
          <a:noFill/>
        </p:spPr>
        <p:txBody>
          <a:bodyPr wrap="square" lIns="0" rIns="0" tIns="0" bIns="0">
            <a:spAutoFit/>
          </a:bodyPr>
          <a:lstStyle/>
          <a:p>
            <a:pPr algn="l">
              <a:spcAft>
                <a:spcPts val="800"/>
              </a:spcAft>
              <a:defRPr sz="3300" b="1">
                <a:solidFill>
                  <a:srgbClr val="0B0B0B"/>
                </a:solidFill>
                <a:latin typeface="Inter"/>
              </a:defRPr>
            </a:pPr>
            <a:r>
              <a:t>From a screen to a physical space.</a:t>
            </a:r>
          </a:p>
        </p:txBody>
      </p:sp>
      <p:sp>
        <p:nvSpPr>
          <p:cNvPr id="4" name="TextBox 3"/>
          <p:cNvSpPr txBox="1"/>
          <p:nvPr/>
        </p:nvSpPr>
        <p:spPr>
          <a:xfrm>
            <a:off x="594360" y="1463040"/>
            <a:ext cx="10881360" cy="658368"/>
          </a:xfrm>
          <a:prstGeom prst="rect">
            <a:avLst/>
          </a:prstGeom>
          <a:noFill/>
        </p:spPr>
        <p:txBody>
          <a:bodyPr wrap="square" lIns="0" rIns="0" tIns="0" bIns="0">
            <a:spAutoFit/>
          </a:bodyPr>
          <a:lstStyle/>
          <a:p>
            <a:pPr algn="l">
              <a:spcAft>
                <a:spcPts val="800"/>
              </a:spcAft>
              <a:defRPr sz="1600" b="0">
                <a:solidFill>
                  <a:srgbClr val="606060"/>
                </a:solidFill>
                <a:latin typeface="Inter"/>
              </a:defRPr>
            </a:pPr>
            <a:r>
              <a:t>Production artwork is supplied; each manufacturer still needs a final proof.</a:t>
            </a:r>
          </a:p>
        </p:txBody>
      </p:sp>
      <p:sp>
        <p:nvSpPr>
          <p:cNvPr id="5" name="Rectangle 4"/>
          <p:cNvSpPr/>
          <p:nvPr/>
        </p:nvSpPr>
        <p:spPr>
          <a:xfrm>
            <a:off x="594360" y="7059168"/>
            <a:ext cx="11000232" cy="10972"/>
          </a:xfrm>
          <a:prstGeom prst="rect">
            <a:avLst/>
          </a:prstGeom>
          <a:solidFill>
            <a:srgbClr val="DEDEDE"/>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6" name="TextBox 5"/>
          <p:cNvSpPr txBox="1"/>
          <p:nvPr/>
        </p:nvSpPr>
        <p:spPr>
          <a:xfrm>
            <a:off x="594360" y="7223760"/>
            <a:ext cx="9144000" cy="192024"/>
          </a:xfrm>
          <a:prstGeom prst="rect">
            <a:avLst/>
          </a:prstGeom>
          <a:noFill/>
        </p:spPr>
        <p:txBody>
          <a:bodyPr wrap="square" lIns="0" rIns="0" tIns="0" bIns="0">
            <a:spAutoFit/>
          </a:bodyPr>
          <a:lstStyle/>
          <a:p>
            <a:pPr algn="l">
              <a:spcAft>
                <a:spcPts val="800"/>
              </a:spcAft>
              <a:defRPr sz="900" b="0">
                <a:solidFill>
                  <a:srgbClr val="606060"/>
                </a:solidFill>
                <a:latin typeface="Inter"/>
              </a:defRPr>
            </a:pPr>
            <a:r>
              <a:t>INNOVATEWITHAJAY  /  CLEAN LAPTOP EDITION  /  v2.0</a:t>
            </a:r>
          </a:p>
        </p:txBody>
      </p:sp>
      <p:sp>
        <p:nvSpPr>
          <p:cNvPr id="7" name="TextBox 6"/>
          <p:cNvSpPr txBox="1"/>
          <p:nvPr/>
        </p:nvSpPr>
        <p:spPr>
          <a:xfrm>
            <a:off x="11091672" y="7223760"/>
            <a:ext cx="502920" cy="192024"/>
          </a:xfrm>
          <a:prstGeom prst="rect">
            <a:avLst/>
          </a:prstGeom>
          <a:noFill/>
        </p:spPr>
        <p:txBody>
          <a:bodyPr wrap="square" lIns="0" rIns="0" tIns="0" bIns="0">
            <a:spAutoFit/>
          </a:bodyPr>
          <a:lstStyle/>
          <a:p>
            <a:pPr algn="r">
              <a:spcAft>
                <a:spcPts val="800"/>
              </a:spcAft>
              <a:defRPr sz="900" b="0">
                <a:solidFill>
                  <a:srgbClr val="606060"/>
                </a:solidFill>
                <a:latin typeface="Inter"/>
              </a:defRPr>
            </a:pPr>
            <a:r>
              <a:t>17</a:t>
            </a:r>
          </a:p>
        </p:txBody>
      </p:sp>
      <p:pic>
        <p:nvPicPr>
          <p:cNvPr id="8" name="Picture 7" descr="Virtual_Background_1920x1080.png"/>
          <p:cNvPicPr>
            <a:picLocks noChangeAspect="1"/>
          </p:cNvPicPr>
          <p:nvPr/>
        </p:nvPicPr>
        <p:blipFill>
          <a:blip r:embed="rId2"/>
          <a:stretch>
            <a:fillRect/>
          </a:stretch>
        </p:blipFill>
        <p:spPr>
          <a:xfrm>
            <a:off x="596391" y="2423160"/>
            <a:ext cx="5299456" cy="2980944"/>
          </a:xfrm>
          <a:prstGeom prst="rect">
            <a:avLst/>
          </a:prstGeom>
        </p:spPr>
      </p:pic>
      <p:sp>
        <p:nvSpPr>
          <p:cNvPr id="9" name="Rectangle 8"/>
          <p:cNvSpPr/>
          <p:nvPr/>
        </p:nvSpPr>
        <p:spPr>
          <a:xfrm>
            <a:off x="6583680" y="2423160"/>
            <a:ext cx="1965960" cy="1965960"/>
          </a:xfrm>
          <a:prstGeom prst="rect">
            <a:avLst/>
          </a:prstGeom>
          <a:solidFill>
            <a:srgbClr val="0B0B0B"/>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p>
        </p:txBody>
      </p:sp>
      <p:pic>
        <p:nvPicPr>
          <p:cNvPr id="10" name="Picture 9" descr="Tshirt_Chest_White_90mm.png"/>
          <p:cNvPicPr>
            <a:picLocks noChangeAspect="1"/>
          </p:cNvPicPr>
          <p:nvPr/>
        </p:nvPicPr>
        <p:blipFill>
          <a:blip r:embed="rId3"/>
          <a:stretch>
            <a:fillRect/>
          </a:stretch>
        </p:blipFill>
        <p:spPr>
          <a:xfrm>
            <a:off x="6675120" y="3177154"/>
            <a:ext cx="1783080" cy="457970"/>
          </a:xfrm>
          <a:prstGeom prst="rect">
            <a:avLst/>
          </a:prstGeom>
        </p:spPr>
      </p:pic>
      <p:pic>
        <p:nvPicPr>
          <p:cNvPr id="11" name="Picture 10" descr="Mug_Wrap_210x95mm.png"/>
          <p:cNvPicPr>
            <a:picLocks noChangeAspect="1"/>
          </p:cNvPicPr>
          <p:nvPr/>
        </p:nvPicPr>
        <p:blipFill>
          <a:blip r:embed="rId4"/>
          <a:stretch>
            <a:fillRect/>
          </a:stretch>
        </p:blipFill>
        <p:spPr>
          <a:xfrm>
            <a:off x="8778240" y="2785310"/>
            <a:ext cx="2743200" cy="1241658"/>
          </a:xfrm>
          <a:prstGeom prst="rect">
            <a:avLst/>
          </a:prstGeom>
        </p:spPr>
      </p:pic>
      <p:sp>
        <p:nvSpPr>
          <p:cNvPr id="12" name="TextBox 11"/>
          <p:cNvSpPr txBox="1"/>
          <p:nvPr/>
        </p:nvSpPr>
        <p:spPr>
          <a:xfrm>
            <a:off x="594360" y="5669280"/>
            <a:ext cx="5303520" cy="777240"/>
          </a:xfrm>
          <a:prstGeom prst="rect">
            <a:avLst/>
          </a:prstGeom>
          <a:noFill/>
        </p:spPr>
        <p:txBody>
          <a:bodyPr wrap="square" lIns="0" rIns="0" tIns="0" bIns="0">
            <a:spAutoFit/>
          </a:bodyPr>
          <a:lstStyle/>
          <a:p>
            <a:pPr algn="l">
              <a:spcAft>
                <a:spcPts val="800"/>
              </a:spcAft>
              <a:defRPr sz="1800" b="0">
                <a:solidFill>
                  <a:srgbClr val="0B0B0B"/>
                </a:solidFill>
                <a:latin typeface="Inter"/>
              </a:defRPr>
            </a:pPr>
            <a:r>
              <a:t>Video: lower third, watermark, virtual background and end screen.</a:t>
            </a:r>
          </a:p>
        </p:txBody>
      </p:sp>
      <p:sp>
        <p:nvSpPr>
          <p:cNvPr id="13" name="TextBox 12"/>
          <p:cNvSpPr txBox="1"/>
          <p:nvPr/>
        </p:nvSpPr>
        <p:spPr>
          <a:xfrm>
            <a:off x="6583680" y="4892040"/>
            <a:ext cx="4800600" cy="1554480"/>
          </a:xfrm>
          <a:prstGeom prst="rect">
            <a:avLst/>
          </a:prstGeom>
          <a:noFill/>
        </p:spPr>
        <p:txBody>
          <a:bodyPr wrap="square" lIns="0" rIns="0" tIns="0" bIns="0">
            <a:spAutoFit/>
          </a:bodyPr>
          <a:lstStyle/>
          <a:p>
            <a:pPr algn="l">
              <a:spcAft>
                <a:spcPts val="800"/>
              </a:spcAft>
              <a:defRPr sz="1800" b="0">
                <a:solidFill>
                  <a:srgbClr val="606060"/>
                </a:solidFill>
                <a:latin typeface="Inter"/>
              </a:defRPr>
            </a:pPr>
            <a:r>
              <a:t>Merchandise, rollup, backdrop and signage are flat artwork—not embroidery, cut paths or vendor dielines. Confirm placement, dimensions and materials.</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94360" y="365760"/>
            <a:ext cx="10058400" cy="228600"/>
          </a:xfrm>
          <a:prstGeom prst="rect">
            <a:avLst/>
          </a:prstGeom>
          <a:noFill/>
        </p:spPr>
        <p:txBody>
          <a:bodyPr wrap="square" lIns="0" rIns="0" tIns="0" bIns="0">
            <a:spAutoFit/>
          </a:bodyPr>
          <a:lstStyle/>
          <a:p>
            <a:pPr algn="l">
              <a:spcAft>
                <a:spcPts val="800"/>
              </a:spcAft>
              <a:defRPr sz="1100" b="1">
                <a:solidFill>
                  <a:srgbClr val="FF6A00"/>
                </a:solidFill>
                <a:latin typeface="Inter"/>
              </a:defRPr>
            </a:pPr>
            <a:r>
              <a:t>17 / BRAND VOICE</a:t>
            </a:r>
          </a:p>
        </p:txBody>
      </p:sp>
      <p:sp>
        <p:nvSpPr>
          <p:cNvPr id="3" name="TextBox 2"/>
          <p:cNvSpPr txBox="1"/>
          <p:nvPr/>
        </p:nvSpPr>
        <p:spPr>
          <a:xfrm>
            <a:off x="594360" y="768096"/>
            <a:ext cx="10972800" cy="566928"/>
          </a:xfrm>
          <a:prstGeom prst="rect">
            <a:avLst/>
          </a:prstGeom>
          <a:noFill/>
        </p:spPr>
        <p:txBody>
          <a:bodyPr wrap="square" lIns="0" rIns="0" tIns="0" bIns="0">
            <a:spAutoFit/>
          </a:bodyPr>
          <a:lstStyle/>
          <a:p>
            <a:pPr algn="l">
              <a:spcAft>
                <a:spcPts val="800"/>
              </a:spcAft>
              <a:defRPr sz="3300" b="1">
                <a:solidFill>
                  <a:srgbClr val="0B0B0B"/>
                </a:solidFill>
                <a:latin typeface="Inter"/>
              </a:defRPr>
            </a:pPr>
            <a:r>
              <a:t>A voice people can trust.</a:t>
            </a:r>
          </a:p>
        </p:txBody>
      </p:sp>
      <p:sp>
        <p:nvSpPr>
          <p:cNvPr id="4" name="TextBox 3"/>
          <p:cNvSpPr txBox="1"/>
          <p:nvPr/>
        </p:nvSpPr>
        <p:spPr>
          <a:xfrm>
            <a:off x="594360" y="1463040"/>
            <a:ext cx="10881360" cy="658368"/>
          </a:xfrm>
          <a:prstGeom prst="rect">
            <a:avLst/>
          </a:prstGeom>
          <a:noFill/>
        </p:spPr>
        <p:txBody>
          <a:bodyPr wrap="square" lIns="0" rIns="0" tIns="0" bIns="0">
            <a:spAutoFit/>
          </a:bodyPr>
          <a:lstStyle/>
          <a:p>
            <a:pPr algn="l">
              <a:spcAft>
                <a:spcPts val="800"/>
              </a:spcAft>
              <a:defRPr sz="1600" b="0">
                <a:solidFill>
                  <a:srgbClr val="606060"/>
                </a:solidFill>
                <a:latin typeface="Inter"/>
              </a:defRPr>
            </a:pPr>
            <a:r>
              <a:t>Clear, practical, encouraging. Expertise without exaggeration.</a:t>
            </a:r>
          </a:p>
        </p:txBody>
      </p:sp>
      <p:sp>
        <p:nvSpPr>
          <p:cNvPr id="5" name="Rectangle 4"/>
          <p:cNvSpPr/>
          <p:nvPr/>
        </p:nvSpPr>
        <p:spPr>
          <a:xfrm>
            <a:off x="594360" y="7059168"/>
            <a:ext cx="11000232" cy="10972"/>
          </a:xfrm>
          <a:prstGeom prst="rect">
            <a:avLst/>
          </a:prstGeom>
          <a:solidFill>
            <a:srgbClr val="DEDEDE"/>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6" name="TextBox 5"/>
          <p:cNvSpPr txBox="1"/>
          <p:nvPr/>
        </p:nvSpPr>
        <p:spPr>
          <a:xfrm>
            <a:off x="594360" y="7223760"/>
            <a:ext cx="9144000" cy="192024"/>
          </a:xfrm>
          <a:prstGeom prst="rect">
            <a:avLst/>
          </a:prstGeom>
          <a:noFill/>
        </p:spPr>
        <p:txBody>
          <a:bodyPr wrap="square" lIns="0" rIns="0" tIns="0" bIns="0">
            <a:spAutoFit/>
          </a:bodyPr>
          <a:lstStyle/>
          <a:p>
            <a:pPr algn="l">
              <a:spcAft>
                <a:spcPts val="800"/>
              </a:spcAft>
              <a:defRPr sz="900" b="0">
                <a:solidFill>
                  <a:srgbClr val="606060"/>
                </a:solidFill>
                <a:latin typeface="Inter"/>
              </a:defRPr>
            </a:pPr>
            <a:r>
              <a:t>INNOVATEWITHAJAY  /  CLEAN LAPTOP EDITION  /  v2.0</a:t>
            </a:r>
          </a:p>
        </p:txBody>
      </p:sp>
      <p:sp>
        <p:nvSpPr>
          <p:cNvPr id="7" name="TextBox 6"/>
          <p:cNvSpPr txBox="1"/>
          <p:nvPr/>
        </p:nvSpPr>
        <p:spPr>
          <a:xfrm>
            <a:off x="11091672" y="7223760"/>
            <a:ext cx="502920" cy="192024"/>
          </a:xfrm>
          <a:prstGeom prst="rect">
            <a:avLst/>
          </a:prstGeom>
          <a:noFill/>
        </p:spPr>
        <p:txBody>
          <a:bodyPr wrap="square" lIns="0" rIns="0" tIns="0" bIns="0">
            <a:spAutoFit/>
          </a:bodyPr>
          <a:lstStyle/>
          <a:p>
            <a:pPr algn="r">
              <a:spcAft>
                <a:spcPts val="800"/>
              </a:spcAft>
              <a:defRPr sz="900" b="0">
                <a:solidFill>
                  <a:srgbClr val="606060"/>
                </a:solidFill>
                <a:latin typeface="Inter"/>
              </a:defRPr>
            </a:pPr>
            <a:r>
              <a:t>18</a:t>
            </a:r>
          </a:p>
        </p:txBody>
      </p:sp>
      <p:sp>
        <p:nvSpPr>
          <p:cNvPr id="8" name="TextBox 7"/>
          <p:cNvSpPr txBox="1"/>
          <p:nvPr/>
        </p:nvSpPr>
        <p:spPr>
          <a:xfrm>
            <a:off x="594360" y="2514600"/>
            <a:ext cx="5212080" cy="365760"/>
          </a:xfrm>
          <a:prstGeom prst="rect">
            <a:avLst/>
          </a:prstGeom>
          <a:noFill/>
        </p:spPr>
        <p:txBody>
          <a:bodyPr wrap="square" lIns="0" rIns="0" tIns="0" bIns="0">
            <a:spAutoFit/>
          </a:bodyPr>
          <a:lstStyle/>
          <a:p>
            <a:pPr algn="l">
              <a:spcAft>
                <a:spcPts val="800"/>
              </a:spcAft>
              <a:defRPr sz="2100" b="1">
                <a:solidFill>
                  <a:srgbClr val="0B0B0B"/>
                </a:solidFill>
                <a:latin typeface="Inter"/>
              </a:defRPr>
            </a:pPr>
            <a:r>
              <a:t>Say what people will do</a:t>
            </a:r>
          </a:p>
        </p:txBody>
      </p:sp>
      <p:sp>
        <p:nvSpPr>
          <p:cNvPr id="9" name="TextBox 8"/>
          <p:cNvSpPr txBox="1"/>
          <p:nvPr/>
        </p:nvSpPr>
        <p:spPr>
          <a:xfrm>
            <a:off x="594360" y="3017520"/>
            <a:ext cx="5212080" cy="1371600"/>
          </a:xfrm>
          <a:prstGeom prst="rect">
            <a:avLst/>
          </a:prstGeom>
          <a:noFill/>
        </p:spPr>
        <p:txBody>
          <a:bodyPr wrap="square" lIns="0" rIns="0" tIns="0" bIns="0">
            <a:spAutoFit/>
          </a:bodyPr>
          <a:lstStyle/>
          <a:p>
            <a:pPr algn="l">
              <a:spcAft>
                <a:spcPts val="800"/>
              </a:spcAft>
              <a:defRPr sz="1700" b="0">
                <a:solidFill>
                  <a:srgbClr val="606060"/>
                </a:solidFill>
                <a:latin typeface="Inter"/>
              </a:defRPr>
            </a:pPr>
            <a:r>
              <a:t>“Build a useful AI workflow.”</a:t>
            </a:r>
          </a:p>
          <a:p>
            <a:pPr algn="l">
              <a:spcAft>
                <a:spcPts val="800"/>
              </a:spcAft>
              <a:defRPr sz="1700" b="0">
                <a:solidFill>
                  <a:srgbClr val="606060"/>
                </a:solidFill>
                <a:latin typeface="Inter"/>
              </a:defRPr>
            </a:pPr>
            <a:r>
              <a:t>“Bring your project and define the next step.”</a:t>
            </a:r>
          </a:p>
        </p:txBody>
      </p:sp>
      <p:sp>
        <p:nvSpPr>
          <p:cNvPr id="10" name="TextBox 9"/>
          <p:cNvSpPr txBox="1"/>
          <p:nvPr/>
        </p:nvSpPr>
        <p:spPr>
          <a:xfrm>
            <a:off x="6400800" y="2514600"/>
            <a:ext cx="5120640" cy="365760"/>
          </a:xfrm>
          <a:prstGeom prst="rect">
            <a:avLst/>
          </a:prstGeom>
          <a:noFill/>
        </p:spPr>
        <p:txBody>
          <a:bodyPr wrap="square" lIns="0" rIns="0" tIns="0" bIns="0">
            <a:spAutoFit/>
          </a:bodyPr>
          <a:lstStyle/>
          <a:p>
            <a:pPr algn="l">
              <a:spcAft>
                <a:spcPts val="800"/>
              </a:spcAft>
              <a:defRPr sz="2100" b="1">
                <a:solidFill>
                  <a:srgbClr val="0B0B0B"/>
                </a:solidFill>
                <a:latin typeface="Inter"/>
              </a:defRPr>
            </a:pPr>
            <a:r>
              <a:t>Make the next action clear</a:t>
            </a:r>
          </a:p>
        </p:txBody>
      </p:sp>
      <p:sp>
        <p:nvSpPr>
          <p:cNvPr id="11" name="TextBox 10"/>
          <p:cNvSpPr txBox="1"/>
          <p:nvPr/>
        </p:nvSpPr>
        <p:spPr>
          <a:xfrm>
            <a:off x="6400800" y="3017520"/>
            <a:ext cx="5120640" cy="1371600"/>
          </a:xfrm>
          <a:prstGeom prst="rect">
            <a:avLst/>
          </a:prstGeom>
          <a:noFill/>
        </p:spPr>
        <p:txBody>
          <a:bodyPr wrap="square" lIns="0" rIns="0" tIns="0" bIns="0">
            <a:spAutoFit/>
          </a:bodyPr>
          <a:lstStyle/>
          <a:p>
            <a:pPr algn="l">
              <a:spcAft>
                <a:spcPts val="800"/>
              </a:spcAft>
              <a:defRPr sz="1700" b="0">
                <a:solidFill>
                  <a:srgbClr val="606060"/>
                </a:solidFill>
                <a:latin typeface="Inter"/>
              </a:defRPr>
            </a:pPr>
            <a:r>
              <a:t>Explore programs.</a:t>
            </a:r>
          </a:p>
          <a:p>
            <a:pPr algn="l">
              <a:spcAft>
                <a:spcPts val="800"/>
              </a:spcAft>
              <a:defRPr sz="1700" b="0">
                <a:solidFill>
                  <a:srgbClr val="606060"/>
                </a:solidFill>
                <a:latin typeface="Inter"/>
              </a:defRPr>
            </a:pPr>
            <a:r>
              <a:t>Discuss your project.</a:t>
            </a:r>
          </a:p>
          <a:p>
            <a:pPr algn="l">
              <a:spcAft>
                <a:spcPts val="800"/>
              </a:spcAft>
              <a:defRPr sz="1700" b="0">
                <a:solidFill>
                  <a:srgbClr val="606060"/>
                </a:solidFill>
                <a:latin typeface="Inter"/>
              </a:defRPr>
            </a:pPr>
            <a:r>
              <a:t>Start a conversation.</a:t>
            </a:r>
          </a:p>
        </p:txBody>
      </p:sp>
      <p:sp>
        <p:nvSpPr>
          <p:cNvPr id="12" name="Rectangle 11"/>
          <p:cNvSpPr/>
          <p:nvPr/>
        </p:nvSpPr>
        <p:spPr>
          <a:xfrm>
            <a:off x="594360" y="4709160"/>
            <a:ext cx="11000232" cy="1554480"/>
          </a:xfrm>
          <a:prstGeom prst="rect">
            <a:avLst/>
          </a:prstGeom>
          <a:solidFill>
            <a:srgbClr val="F4F4F4"/>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13" name="TextBox 12"/>
          <p:cNvSpPr txBox="1"/>
          <p:nvPr/>
        </p:nvSpPr>
        <p:spPr>
          <a:xfrm>
            <a:off x="868680" y="4983480"/>
            <a:ext cx="10424160" cy="411480"/>
          </a:xfrm>
          <a:prstGeom prst="rect">
            <a:avLst/>
          </a:prstGeom>
          <a:noFill/>
        </p:spPr>
        <p:txBody>
          <a:bodyPr wrap="square" lIns="0" rIns="0" tIns="0" bIns="0">
            <a:spAutoFit/>
          </a:bodyPr>
          <a:lstStyle/>
          <a:p>
            <a:pPr algn="l">
              <a:spcAft>
                <a:spcPts val="800"/>
              </a:spcAft>
              <a:defRPr sz="2300" b="1">
                <a:solidFill>
                  <a:srgbClr val="0B0B0B"/>
                </a:solidFill>
                <a:latin typeface="Inter"/>
              </a:defRPr>
            </a:pPr>
            <a:r>
              <a:t>Avoid guarantees and invented proof.</a:t>
            </a:r>
          </a:p>
        </p:txBody>
      </p:sp>
      <p:sp>
        <p:nvSpPr>
          <p:cNvPr id="14" name="TextBox 13"/>
          <p:cNvSpPr txBox="1"/>
          <p:nvPr/>
        </p:nvSpPr>
        <p:spPr>
          <a:xfrm>
            <a:off x="868680" y="5577840"/>
            <a:ext cx="10378440" cy="566928"/>
          </a:xfrm>
          <a:prstGeom prst="rect">
            <a:avLst/>
          </a:prstGeom>
          <a:noFill/>
        </p:spPr>
        <p:txBody>
          <a:bodyPr wrap="square" lIns="0" rIns="0" tIns="0" bIns="0">
            <a:spAutoFit/>
          </a:bodyPr>
          <a:lstStyle/>
          <a:p>
            <a:pPr algn="l">
              <a:spcAft>
                <a:spcPts val="800"/>
              </a:spcAft>
              <a:defRPr sz="1700" b="0">
                <a:solidFill>
                  <a:srgbClr val="606060"/>
                </a:solidFill>
                <a:latin typeface="Inter"/>
              </a:defRPr>
            </a:pPr>
            <a:r>
              <a:t>No “100% results”, fabricated learner counts, fake client logos, assumed accreditation or unapproved testimonials. Use verified, permission-based evidence.</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94360" y="365760"/>
            <a:ext cx="10058400" cy="228600"/>
          </a:xfrm>
          <a:prstGeom prst="rect">
            <a:avLst/>
          </a:prstGeom>
          <a:noFill/>
        </p:spPr>
        <p:txBody>
          <a:bodyPr wrap="square" lIns="0" rIns="0" tIns="0" bIns="0">
            <a:spAutoFit/>
          </a:bodyPr>
          <a:lstStyle/>
          <a:p>
            <a:pPr algn="l">
              <a:spcAft>
                <a:spcPts val="800"/>
              </a:spcAft>
              <a:defRPr sz="1100" b="1">
                <a:solidFill>
                  <a:srgbClr val="FF6A00"/>
                </a:solidFill>
                <a:latin typeface="Inter"/>
              </a:defRPr>
            </a:pPr>
            <a:r>
              <a:t>18 / PRODUCTION HANDOFF</a:t>
            </a:r>
          </a:p>
        </p:txBody>
      </p:sp>
      <p:sp>
        <p:nvSpPr>
          <p:cNvPr id="3" name="TextBox 2"/>
          <p:cNvSpPr txBox="1"/>
          <p:nvPr/>
        </p:nvSpPr>
        <p:spPr>
          <a:xfrm>
            <a:off x="594360" y="768096"/>
            <a:ext cx="10972800" cy="566928"/>
          </a:xfrm>
          <a:prstGeom prst="rect">
            <a:avLst/>
          </a:prstGeom>
          <a:noFill/>
        </p:spPr>
        <p:txBody>
          <a:bodyPr wrap="square" lIns="0" rIns="0" tIns="0" bIns="0">
            <a:spAutoFit/>
          </a:bodyPr>
          <a:lstStyle/>
          <a:p>
            <a:pPr algn="l">
              <a:spcAft>
                <a:spcPts val="800"/>
              </a:spcAft>
              <a:defRPr sz="3300" b="1">
                <a:solidFill>
                  <a:srgbClr val="0B0B0B"/>
                </a:solidFill>
                <a:latin typeface="Inter"/>
              </a:defRPr>
            </a:pPr>
            <a:r>
              <a:t>A kit that is easy to hand off.</a:t>
            </a:r>
          </a:p>
        </p:txBody>
      </p:sp>
      <p:sp>
        <p:nvSpPr>
          <p:cNvPr id="4" name="TextBox 3"/>
          <p:cNvSpPr txBox="1"/>
          <p:nvPr/>
        </p:nvSpPr>
        <p:spPr>
          <a:xfrm>
            <a:off x="594360" y="1463040"/>
            <a:ext cx="10881360" cy="658368"/>
          </a:xfrm>
          <a:prstGeom prst="rect">
            <a:avLst/>
          </a:prstGeom>
          <a:noFill/>
        </p:spPr>
        <p:txBody>
          <a:bodyPr wrap="square" lIns="0" rIns="0" tIns="0" bIns="0">
            <a:spAutoFit/>
          </a:bodyPr>
          <a:lstStyle/>
          <a:p>
            <a:pPr algn="l">
              <a:spcAft>
                <a:spcPts val="800"/>
              </a:spcAft>
              <a:defRPr sz="1600" b="0">
                <a:solidFill>
                  <a:srgbClr val="606060"/>
                </a:solidFill>
                <a:latin typeface="Inter"/>
              </a:defRPr>
            </a:pPr>
            <a:r>
              <a:t>Start with START_HERE.html. Use the asset manifest to find the exact file.</a:t>
            </a:r>
          </a:p>
        </p:txBody>
      </p:sp>
      <p:sp>
        <p:nvSpPr>
          <p:cNvPr id="5" name="Rectangle 4"/>
          <p:cNvSpPr/>
          <p:nvPr/>
        </p:nvSpPr>
        <p:spPr>
          <a:xfrm>
            <a:off x="594360" y="7059168"/>
            <a:ext cx="11000232" cy="10972"/>
          </a:xfrm>
          <a:prstGeom prst="rect">
            <a:avLst/>
          </a:prstGeom>
          <a:solidFill>
            <a:srgbClr val="DEDEDE"/>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6" name="TextBox 5"/>
          <p:cNvSpPr txBox="1"/>
          <p:nvPr/>
        </p:nvSpPr>
        <p:spPr>
          <a:xfrm>
            <a:off x="594360" y="7223760"/>
            <a:ext cx="9144000" cy="192024"/>
          </a:xfrm>
          <a:prstGeom prst="rect">
            <a:avLst/>
          </a:prstGeom>
          <a:noFill/>
        </p:spPr>
        <p:txBody>
          <a:bodyPr wrap="square" lIns="0" rIns="0" tIns="0" bIns="0">
            <a:spAutoFit/>
          </a:bodyPr>
          <a:lstStyle/>
          <a:p>
            <a:pPr algn="l">
              <a:spcAft>
                <a:spcPts val="800"/>
              </a:spcAft>
              <a:defRPr sz="900" b="0">
                <a:solidFill>
                  <a:srgbClr val="606060"/>
                </a:solidFill>
                <a:latin typeface="Inter"/>
              </a:defRPr>
            </a:pPr>
            <a:r>
              <a:t>INNOVATEWITHAJAY  /  CLEAN LAPTOP EDITION  /  v2.0</a:t>
            </a:r>
          </a:p>
        </p:txBody>
      </p:sp>
      <p:sp>
        <p:nvSpPr>
          <p:cNvPr id="7" name="TextBox 6"/>
          <p:cNvSpPr txBox="1"/>
          <p:nvPr/>
        </p:nvSpPr>
        <p:spPr>
          <a:xfrm>
            <a:off x="11091672" y="7223760"/>
            <a:ext cx="502920" cy="192024"/>
          </a:xfrm>
          <a:prstGeom prst="rect">
            <a:avLst/>
          </a:prstGeom>
          <a:noFill/>
        </p:spPr>
        <p:txBody>
          <a:bodyPr wrap="square" lIns="0" rIns="0" tIns="0" bIns="0">
            <a:spAutoFit/>
          </a:bodyPr>
          <a:lstStyle/>
          <a:p>
            <a:pPr algn="r">
              <a:spcAft>
                <a:spcPts val="800"/>
              </a:spcAft>
              <a:defRPr sz="900" b="0">
                <a:solidFill>
                  <a:srgbClr val="606060"/>
                </a:solidFill>
                <a:latin typeface="Inter"/>
              </a:defRPr>
            </a:pPr>
            <a:r>
              <a:t>19</a:t>
            </a:r>
          </a:p>
        </p:txBody>
      </p:sp>
      <p:sp>
        <p:nvSpPr>
          <p:cNvPr id="8" name="Rectangle 7"/>
          <p:cNvSpPr/>
          <p:nvPr/>
        </p:nvSpPr>
        <p:spPr>
          <a:xfrm>
            <a:off x="594360" y="2423160"/>
            <a:ext cx="11000232" cy="539496"/>
          </a:xfrm>
          <a:prstGeom prst="rect">
            <a:avLst/>
          </a:prstGeom>
          <a:solidFill>
            <a:srgbClr val="F4F4F4"/>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9" name="TextBox 8"/>
          <p:cNvSpPr txBox="1"/>
          <p:nvPr/>
        </p:nvSpPr>
        <p:spPr>
          <a:xfrm>
            <a:off x="777240" y="2505456"/>
            <a:ext cx="2286000" cy="320040"/>
          </a:xfrm>
          <a:prstGeom prst="rect">
            <a:avLst/>
          </a:prstGeom>
          <a:noFill/>
        </p:spPr>
        <p:txBody>
          <a:bodyPr wrap="square" lIns="0" rIns="0" tIns="0" bIns="0">
            <a:spAutoFit/>
          </a:bodyPr>
          <a:lstStyle/>
          <a:p>
            <a:pPr algn="l">
              <a:spcAft>
                <a:spcPts val="800"/>
              </a:spcAft>
              <a:defRPr sz="1700" b="1">
                <a:solidFill>
                  <a:srgbClr val="0B0B0B"/>
                </a:solidFill>
                <a:latin typeface="Inter"/>
              </a:defRPr>
            </a:pPr>
            <a:r>
              <a:t>SVG</a:t>
            </a:r>
          </a:p>
        </p:txBody>
      </p:sp>
      <p:sp>
        <p:nvSpPr>
          <p:cNvPr id="10" name="TextBox 9"/>
          <p:cNvSpPr txBox="1"/>
          <p:nvPr/>
        </p:nvSpPr>
        <p:spPr>
          <a:xfrm>
            <a:off x="3337560" y="2505456"/>
            <a:ext cx="7955279" cy="320040"/>
          </a:xfrm>
          <a:prstGeom prst="rect">
            <a:avLst/>
          </a:prstGeom>
          <a:noFill/>
        </p:spPr>
        <p:txBody>
          <a:bodyPr wrap="square" lIns="0" rIns="0" tIns="0" bIns="0">
            <a:spAutoFit/>
          </a:bodyPr>
          <a:lstStyle/>
          <a:p>
            <a:pPr algn="l">
              <a:spcAft>
                <a:spcPts val="800"/>
              </a:spcAft>
              <a:defRPr sz="1700" b="0">
                <a:solidFill>
                  <a:srgbClr val="0B0B0B"/>
                </a:solidFill>
                <a:latin typeface="Inter"/>
              </a:defRPr>
            </a:pPr>
            <a:r>
              <a:t>Scalable logos, editable artwork and source masters.</a:t>
            </a:r>
          </a:p>
        </p:txBody>
      </p:sp>
      <p:sp>
        <p:nvSpPr>
          <p:cNvPr id="11" name="Rectangle 10"/>
          <p:cNvSpPr/>
          <p:nvPr/>
        </p:nvSpPr>
        <p:spPr>
          <a:xfrm>
            <a:off x="594360" y="3063239"/>
            <a:ext cx="11000232" cy="539496"/>
          </a:xfrm>
          <a:prstGeom prst="rect">
            <a:avLst/>
          </a:prstGeom>
          <a:solidFill>
            <a:srgbClr val="FFFFFF"/>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12" name="TextBox 11"/>
          <p:cNvSpPr txBox="1"/>
          <p:nvPr/>
        </p:nvSpPr>
        <p:spPr>
          <a:xfrm>
            <a:off x="777240" y="3145535"/>
            <a:ext cx="2286000" cy="320040"/>
          </a:xfrm>
          <a:prstGeom prst="rect">
            <a:avLst/>
          </a:prstGeom>
          <a:noFill/>
        </p:spPr>
        <p:txBody>
          <a:bodyPr wrap="square" lIns="0" rIns="0" tIns="0" bIns="0">
            <a:spAutoFit/>
          </a:bodyPr>
          <a:lstStyle/>
          <a:p>
            <a:pPr algn="l">
              <a:spcAft>
                <a:spcPts val="800"/>
              </a:spcAft>
              <a:defRPr sz="1700" b="1">
                <a:solidFill>
                  <a:srgbClr val="0B0B0B"/>
                </a:solidFill>
                <a:latin typeface="Inter"/>
              </a:defRPr>
            </a:pPr>
            <a:r>
              <a:t>PNG / ICO</a:t>
            </a:r>
          </a:p>
        </p:txBody>
      </p:sp>
      <p:sp>
        <p:nvSpPr>
          <p:cNvPr id="13" name="TextBox 12"/>
          <p:cNvSpPr txBox="1"/>
          <p:nvPr/>
        </p:nvSpPr>
        <p:spPr>
          <a:xfrm>
            <a:off x="3337560" y="3145535"/>
            <a:ext cx="7955279" cy="320040"/>
          </a:xfrm>
          <a:prstGeom prst="rect">
            <a:avLst/>
          </a:prstGeom>
          <a:noFill/>
        </p:spPr>
        <p:txBody>
          <a:bodyPr wrap="square" lIns="0" rIns="0" tIns="0" bIns="0">
            <a:spAutoFit/>
          </a:bodyPr>
          <a:lstStyle/>
          <a:p>
            <a:pPr algn="l">
              <a:spcAft>
                <a:spcPts val="800"/>
              </a:spcAft>
              <a:defRPr sz="1700" b="0">
                <a:solidFill>
                  <a:srgbClr val="0B0B0B"/>
                </a:solidFill>
                <a:latin typeface="Inter"/>
              </a:defRPr>
            </a:pPr>
            <a:r>
              <a:t>Transparent logo exports, social posts and app icons.</a:t>
            </a:r>
          </a:p>
        </p:txBody>
      </p:sp>
      <p:sp>
        <p:nvSpPr>
          <p:cNvPr id="14" name="Rectangle 13"/>
          <p:cNvSpPr/>
          <p:nvPr/>
        </p:nvSpPr>
        <p:spPr>
          <a:xfrm>
            <a:off x="594360" y="3703320"/>
            <a:ext cx="11000232" cy="539496"/>
          </a:xfrm>
          <a:prstGeom prst="rect">
            <a:avLst/>
          </a:prstGeom>
          <a:solidFill>
            <a:srgbClr val="F4F4F4"/>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15" name="TextBox 14"/>
          <p:cNvSpPr txBox="1"/>
          <p:nvPr/>
        </p:nvSpPr>
        <p:spPr>
          <a:xfrm>
            <a:off x="777240" y="3785615"/>
            <a:ext cx="2286000" cy="320040"/>
          </a:xfrm>
          <a:prstGeom prst="rect">
            <a:avLst/>
          </a:prstGeom>
          <a:noFill/>
        </p:spPr>
        <p:txBody>
          <a:bodyPr wrap="square" lIns="0" rIns="0" tIns="0" bIns="0">
            <a:spAutoFit/>
          </a:bodyPr>
          <a:lstStyle/>
          <a:p>
            <a:pPr algn="l">
              <a:spcAft>
                <a:spcPts val="800"/>
              </a:spcAft>
              <a:defRPr sz="1700" b="1">
                <a:solidFill>
                  <a:srgbClr val="0B0B0B"/>
                </a:solidFill>
                <a:latin typeface="Inter"/>
              </a:defRPr>
            </a:pPr>
            <a:r>
              <a:t>PDF</a:t>
            </a:r>
          </a:p>
        </p:txBody>
      </p:sp>
      <p:sp>
        <p:nvSpPr>
          <p:cNvPr id="16" name="TextBox 15"/>
          <p:cNvSpPr txBox="1"/>
          <p:nvPr/>
        </p:nvSpPr>
        <p:spPr>
          <a:xfrm>
            <a:off x="3337560" y="3785615"/>
            <a:ext cx="7955279" cy="320040"/>
          </a:xfrm>
          <a:prstGeom prst="rect">
            <a:avLst/>
          </a:prstGeom>
          <a:noFill/>
        </p:spPr>
        <p:txBody>
          <a:bodyPr wrap="square" lIns="0" rIns="0" tIns="0" bIns="0">
            <a:spAutoFit/>
          </a:bodyPr>
          <a:lstStyle/>
          <a:p>
            <a:pPr algn="l">
              <a:spcAft>
                <a:spcPts val="800"/>
              </a:spcAft>
              <a:defRPr sz="1700" b="0">
                <a:solidFill>
                  <a:srgbClr val="0B0B0B"/>
                </a:solidFill>
                <a:latin typeface="Inter"/>
              </a:defRPr>
            </a:pPr>
            <a:r>
              <a:t>Guidelines, brochures, print layouts and certificates.</a:t>
            </a:r>
          </a:p>
        </p:txBody>
      </p:sp>
      <p:sp>
        <p:nvSpPr>
          <p:cNvPr id="17" name="Rectangle 16"/>
          <p:cNvSpPr/>
          <p:nvPr/>
        </p:nvSpPr>
        <p:spPr>
          <a:xfrm>
            <a:off x="594360" y="4343400"/>
            <a:ext cx="11000232" cy="539496"/>
          </a:xfrm>
          <a:prstGeom prst="rect">
            <a:avLst/>
          </a:prstGeom>
          <a:solidFill>
            <a:srgbClr val="FFFFFF"/>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18" name="TextBox 17"/>
          <p:cNvSpPr txBox="1"/>
          <p:nvPr/>
        </p:nvSpPr>
        <p:spPr>
          <a:xfrm>
            <a:off x="777240" y="4425696"/>
            <a:ext cx="2286000" cy="320040"/>
          </a:xfrm>
          <a:prstGeom prst="rect">
            <a:avLst/>
          </a:prstGeom>
          <a:noFill/>
        </p:spPr>
        <p:txBody>
          <a:bodyPr wrap="square" lIns="0" rIns="0" tIns="0" bIns="0">
            <a:spAutoFit/>
          </a:bodyPr>
          <a:lstStyle/>
          <a:p>
            <a:pPr algn="l">
              <a:spcAft>
                <a:spcPts val="800"/>
              </a:spcAft>
              <a:defRPr sz="1700" b="1">
                <a:solidFill>
                  <a:srgbClr val="0B0B0B"/>
                </a:solidFill>
                <a:latin typeface="Inter"/>
              </a:defRPr>
            </a:pPr>
            <a:r>
              <a:t>PPTX / DOCX</a:t>
            </a:r>
          </a:p>
        </p:txBody>
      </p:sp>
      <p:sp>
        <p:nvSpPr>
          <p:cNvPr id="19" name="TextBox 18"/>
          <p:cNvSpPr txBox="1"/>
          <p:nvPr/>
        </p:nvSpPr>
        <p:spPr>
          <a:xfrm>
            <a:off x="3337560" y="4425696"/>
            <a:ext cx="7955279" cy="320040"/>
          </a:xfrm>
          <a:prstGeom prst="rect">
            <a:avLst/>
          </a:prstGeom>
          <a:noFill/>
        </p:spPr>
        <p:txBody>
          <a:bodyPr wrap="square" lIns="0" rIns="0" tIns="0" bIns="0">
            <a:spAutoFit/>
          </a:bodyPr>
          <a:lstStyle/>
          <a:p>
            <a:pPr algn="l">
              <a:spcAft>
                <a:spcPts val="800"/>
              </a:spcAft>
              <a:defRPr sz="1700" b="0">
                <a:solidFill>
                  <a:srgbClr val="0B0B0B"/>
                </a:solidFill>
                <a:latin typeface="Inter"/>
              </a:defRPr>
            </a:pPr>
            <a:r>
              <a:t>Editable presentations, social slides and documents.</a:t>
            </a:r>
          </a:p>
        </p:txBody>
      </p:sp>
      <p:sp>
        <p:nvSpPr>
          <p:cNvPr id="20" name="Rectangle 19"/>
          <p:cNvSpPr/>
          <p:nvPr/>
        </p:nvSpPr>
        <p:spPr>
          <a:xfrm>
            <a:off x="594360" y="4983479"/>
            <a:ext cx="11000232" cy="539496"/>
          </a:xfrm>
          <a:prstGeom prst="rect">
            <a:avLst/>
          </a:prstGeom>
          <a:solidFill>
            <a:srgbClr val="F4F4F4"/>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21" name="TextBox 20"/>
          <p:cNvSpPr txBox="1"/>
          <p:nvPr/>
        </p:nvSpPr>
        <p:spPr>
          <a:xfrm>
            <a:off x="777240" y="5065775"/>
            <a:ext cx="2286000" cy="320040"/>
          </a:xfrm>
          <a:prstGeom prst="rect">
            <a:avLst/>
          </a:prstGeom>
          <a:noFill/>
        </p:spPr>
        <p:txBody>
          <a:bodyPr wrap="square" lIns="0" rIns="0" tIns="0" bIns="0">
            <a:spAutoFit/>
          </a:bodyPr>
          <a:lstStyle/>
          <a:p>
            <a:pPr algn="l">
              <a:spcAft>
                <a:spcPts val="800"/>
              </a:spcAft>
              <a:defRPr sz="1700" b="1">
                <a:solidFill>
                  <a:srgbClr val="0B0B0B"/>
                </a:solidFill>
                <a:latin typeface="Inter"/>
              </a:defRPr>
            </a:pPr>
            <a:r>
              <a:t>HTML / CSS / JSON</a:t>
            </a:r>
          </a:p>
        </p:txBody>
      </p:sp>
      <p:sp>
        <p:nvSpPr>
          <p:cNvPr id="22" name="TextBox 21"/>
          <p:cNvSpPr txBox="1"/>
          <p:nvPr/>
        </p:nvSpPr>
        <p:spPr>
          <a:xfrm>
            <a:off x="3337560" y="5065775"/>
            <a:ext cx="7955279" cy="320040"/>
          </a:xfrm>
          <a:prstGeom prst="rect">
            <a:avLst/>
          </a:prstGeom>
          <a:noFill/>
        </p:spPr>
        <p:txBody>
          <a:bodyPr wrap="square" lIns="0" rIns="0" tIns="0" bIns="0">
            <a:spAutoFit/>
          </a:bodyPr>
          <a:lstStyle/>
          <a:p>
            <a:pPr algn="l">
              <a:spcAft>
                <a:spcPts val="800"/>
              </a:spcAft>
              <a:defRPr sz="1700" b="0">
                <a:solidFill>
                  <a:srgbClr val="0B0B0B"/>
                </a:solidFill>
                <a:latin typeface="Inter"/>
              </a:defRPr>
            </a:pPr>
            <a:r>
              <a:t>Email, web components and brand design tokens.</a:t>
            </a:r>
          </a:p>
        </p:txBody>
      </p:sp>
      <p:sp>
        <p:nvSpPr>
          <p:cNvPr id="23" name="TextBox 22"/>
          <p:cNvSpPr txBox="1"/>
          <p:nvPr/>
        </p:nvSpPr>
        <p:spPr>
          <a:xfrm>
            <a:off x="594360" y="5897880"/>
            <a:ext cx="10972800" cy="804672"/>
          </a:xfrm>
          <a:prstGeom prst="rect">
            <a:avLst/>
          </a:prstGeom>
          <a:noFill/>
        </p:spPr>
        <p:txBody>
          <a:bodyPr wrap="square" lIns="0" rIns="0" tIns="0" bIns="0">
            <a:spAutoFit/>
          </a:bodyPr>
          <a:lstStyle/>
          <a:p>
            <a:pPr algn="l">
              <a:spcAft>
                <a:spcPts val="800"/>
              </a:spcAft>
              <a:defRPr sz="1700" b="0">
                <a:solidFill>
                  <a:srgbClr val="606060"/>
                </a:solidFill>
                <a:latin typeface="Inter"/>
              </a:defRPr>
            </a:pPr>
            <a:r>
              <a:t>Print gate: verify trim, bleed, color profile and supplier dielines. PDFs are RGB layouts, not certified PDF/X files. Use vector files for large-format print.</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94360" y="365760"/>
            <a:ext cx="10058400" cy="228600"/>
          </a:xfrm>
          <a:prstGeom prst="rect">
            <a:avLst/>
          </a:prstGeom>
          <a:noFill/>
        </p:spPr>
        <p:txBody>
          <a:bodyPr wrap="square" lIns="0" rIns="0" tIns="0" bIns="0">
            <a:spAutoFit/>
          </a:bodyPr>
          <a:lstStyle/>
          <a:p>
            <a:pPr algn="l">
              <a:spcAft>
                <a:spcPts val="800"/>
              </a:spcAft>
              <a:defRPr sz="1100" b="1">
                <a:solidFill>
                  <a:srgbClr val="FF6A00"/>
                </a:solidFill>
                <a:latin typeface="Inter"/>
              </a:defRPr>
            </a:pPr>
            <a:r>
              <a:t>19 / REFERENCES</a:t>
            </a:r>
          </a:p>
        </p:txBody>
      </p:sp>
      <p:sp>
        <p:nvSpPr>
          <p:cNvPr id="3" name="TextBox 2"/>
          <p:cNvSpPr txBox="1"/>
          <p:nvPr/>
        </p:nvSpPr>
        <p:spPr>
          <a:xfrm>
            <a:off x="594360" y="768096"/>
            <a:ext cx="10972800" cy="566928"/>
          </a:xfrm>
          <a:prstGeom prst="rect">
            <a:avLst/>
          </a:prstGeom>
          <a:noFill/>
        </p:spPr>
        <p:txBody>
          <a:bodyPr wrap="square" lIns="0" rIns="0" tIns="0" bIns="0">
            <a:spAutoFit/>
          </a:bodyPr>
          <a:lstStyle/>
          <a:p>
            <a:pPr algn="l">
              <a:spcAft>
                <a:spcPts val="800"/>
              </a:spcAft>
              <a:defRPr sz="3300" b="1">
                <a:solidFill>
                  <a:srgbClr val="0B0B0B"/>
                </a:solidFill>
                <a:latin typeface="Inter"/>
              </a:defRPr>
            </a:pPr>
            <a:r>
              <a:t>Sources, scope and release notes.</a:t>
            </a:r>
          </a:p>
        </p:txBody>
      </p:sp>
      <p:sp>
        <p:nvSpPr>
          <p:cNvPr id="4" name="TextBox 3"/>
          <p:cNvSpPr txBox="1"/>
          <p:nvPr/>
        </p:nvSpPr>
        <p:spPr>
          <a:xfrm>
            <a:off x="594360" y="1463040"/>
            <a:ext cx="10881360" cy="658368"/>
          </a:xfrm>
          <a:prstGeom prst="rect">
            <a:avLst/>
          </a:prstGeom>
          <a:noFill/>
        </p:spPr>
        <p:txBody>
          <a:bodyPr wrap="square" lIns="0" rIns="0" tIns="0" bIns="0">
            <a:spAutoFit/>
          </a:bodyPr>
          <a:lstStyle/>
          <a:p>
            <a:pPr algn="l">
              <a:spcAft>
                <a:spcPts val="800"/>
              </a:spcAft>
              <a:defRPr sz="1600" b="0">
                <a:solidFill>
                  <a:srgbClr val="606060"/>
                </a:solidFill>
                <a:latin typeface="Inter"/>
              </a:defRPr>
            </a:pPr>
            <a:r>
              <a:t>This package supersedes the earlier arrow-only and pixel-heavy versions.</a:t>
            </a:r>
          </a:p>
        </p:txBody>
      </p:sp>
      <p:sp>
        <p:nvSpPr>
          <p:cNvPr id="5" name="Rectangle 4"/>
          <p:cNvSpPr/>
          <p:nvPr/>
        </p:nvSpPr>
        <p:spPr>
          <a:xfrm>
            <a:off x="594360" y="7059168"/>
            <a:ext cx="11000232" cy="10972"/>
          </a:xfrm>
          <a:prstGeom prst="rect">
            <a:avLst/>
          </a:prstGeom>
          <a:solidFill>
            <a:srgbClr val="DEDEDE"/>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6" name="TextBox 5"/>
          <p:cNvSpPr txBox="1"/>
          <p:nvPr/>
        </p:nvSpPr>
        <p:spPr>
          <a:xfrm>
            <a:off x="594360" y="7223760"/>
            <a:ext cx="9144000" cy="192024"/>
          </a:xfrm>
          <a:prstGeom prst="rect">
            <a:avLst/>
          </a:prstGeom>
          <a:noFill/>
        </p:spPr>
        <p:txBody>
          <a:bodyPr wrap="square" lIns="0" rIns="0" tIns="0" bIns="0">
            <a:spAutoFit/>
          </a:bodyPr>
          <a:lstStyle/>
          <a:p>
            <a:pPr algn="l">
              <a:spcAft>
                <a:spcPts val="800"/>
              </a:spcAft>
              <a:defRPr sz="900" b="0">
                <a:solidFill>
                  <a:srgbClr val="606060"/>
                </a:solidFill>
                <a:latin typeface="Inter"/>
              </a:defRPr>
            </a:pPr>
            <a:r>
              <a:t>INNOVATEWITHAJAY  /  CLEAN LAPTOP EDITION  /  v2.0</a:t>
            </a:r>
          </a:p>
        </p:txBody>
      </p:sp>
      <p:sp>
        <p:nvSpPr>
          <p:cNvPr id="7" name="TextBox 6"/>
          <p:cNvSpPr txBox="1"/>
          <p:nvPr/>
        </p:nvSpPr>
        <p:spPr>
          <a:xfrm>
            <a:off x="11091672" y="7223760"/>
            <a:ext cx="502920" cy="192024"/>
          </a:xfrm>
          <a:prstGeom prst="rect">
            <a:avLst/>
          </a:prstGeom>
          <a:noFill/>
        </p:spPr>
        <p:txBody>
          <a:bodyPr wrap="square" lIns="0" rIns="0" tIns="0" bIns="0">
            <a:spAutoFit/>
          </a:bodyPr>
          <a:lstStyle/>
          <a:p>
            <a:pPr algn="r">
              <a:spcAft>
                <a:spcPts val="800"/>
              </a:spcAft>
              <a:defRPr sz="900" b="0">
                <a:solidFill>
                  <a:srgbClr val="606060"/>
                </a:solidFill>
                <a:latin typeface="Inter"/>
              </a:defRPr>
            </a:pPr>
            <a:r>
              <a:t>20</a:t>
            </a:r>
          </a:p>
        </p:txBody>
      </p:sp>
      <p:sp>
        <p:nvSpPr>
          <p:cNvPr id="8" name="TextBox 7"/>
          <p:cNvSpPr txBox="1"/>
          <p:nvPr/>
        </p:nvSpPr>
        <p:spPr>
          <a:xfrm>
            <a:off x="594360" y="2267712"/>
            <a:ext cx="2743200" cy="301752"/>
          </a:xfrm>
          <a:prstGeom prst="rect">
            <a:avLst/>
          </a:prstGeom>
          <a:noFill/>
        </p:spPr>
        <p:txBody>
          <a:bodyPr wrap="square" lIns="0" rIns="0" tIns="0" bIns="0">
            <a:spAutoFit/>
          </a:bodyPr>
          <a:lstStyle/>
          <a:p>
            <a:pPr algn="l">
              <a:spcAft>
                <a:spcPts val="800"/>
              </a:spcAft>
              <a:defRPr sz="1400" b="1">
                <a:solidFill>
                  <a:srgbClr val="0B0B0B"/>
                </a:solidFill>
                <a:latin typeface="Inter"/>
              </a:defRPr>
            </a:pPr>
            <a:r>
              <a:t>S1 / YouTube</a:t>
            </a:r>
          </a:p>
        </p:txBody>
      </p:sp>
      <p:sp>
        <p:nvSpPr>
          <p:cNvPr id="9" name="TextBox 8"/>
          <p:cNvSpPr txBox="1"/>
          <p:nvPr/>
        </p:nvSpPr>
        <p:spPr>
          <a:xfrm>
            <a:off x="3108960" y="2267712"/>
            <a:ext cx="8412480" cy="301752"/>
          </a:xfrm>
          <a:prstGeom prst="rect">
            <a:avLst/>
          </a:prstGeom>
          <a:noFill/>
        </p:spPr>
        <p:txBody>
          <a:bodyPr wrap="square" lIns="0" rIns="0" tIns="0" bIns="0">
            <a:spAutoFit/>
          </a:bodyPr>
          <a:lstStyle/>
          <a:p>
            <a:pPr algn="l">
              <a:spcAft>
                <a:spcPts val="800"/>
              </a:spcAft>
              <a:defRPr sz="1300" b="0">
                <a:solidFill>
                  <a:srgbClr val="0B0B0B"/>
                </a:solidFill>
                <a:latin typeface="Inter"/>
              </a:defRPr>
            </a:pPr>
            <a:r>
              <a:t>support.google.com/youtube/answer/10456525</a:t>
            </a:r>
          </a:p>
        </p:txBody>
      </p:sp>
      <p:sp>
        <p:nvSpPr>
          <p:cNvPr id="10" name="TextBox 9"/>
          <p:cNvSpPr txBox="1"/>
          <p:nvPr/>
        </p:nvSpPr>
        <p:spPr>
          <a:xfrm>
            <a:off x="594360" y="2734056"/>
            <a:ext cx="2743200" cy="301752"/>
          </a:xfrm>
          <a:prstGeom prst="rect">
            <a:avLst/>
          </a:prstGeom>
          <a:noFill/>
        </p:spPr>
        <p:txBody>
          <a:bodyPr wrap="square" lIns="0" rIns="0" tIns="0" bIns="0">
            <a:spAutoFit/>
          </a:bodyPr>
          <a:lstStyle/>
          <a:p>
            <a:pPr algn="l">
              <a:spcAft>
                <a:spcPts val="800"/>
              </a:spcAft>
              <a:defRPr sz="1400" b="1">
                <a:solidFill>
                  <a:srgbClr val="0B0B0B"/>
                </a:solidFill>
                <a:latin typeface="Inter"/>
              </a:defRPr>
            </a:pPr>
            <a:r>
              <a:t>S2 / LinkedIn profile</a:t>
            </a:r>
          </a:p>
        </p:txBody>
      </p:sp>
      <p:sp>
        <p:nvSpPr>
          <p:cNvPr id="11" name="TextBox 10"/>
          <p:cNvSpPr txBox="1"/>
          <p:nvPr/>
        </p:nvSpPr>
        <p:spPr>
          <a:xfrm>
            <a:off x="3108960" y="2734056"/>
            <a:ext cx="8412480" cy="301752"/>
          </a:xfrm>
          <a:prstGeom prst="rect">
            <a:avLst/>
          </a:prstGeom>
          <a:noFill/>
        </p:spPr>
        <p:txBody>
          <a:bodyPr wrap="square" lIns="0" rIns="0" tIns="0" bIns="0">
            <a:spAutoFit/>
          </a:bodyPr>
          <a:lstStyle/>
          <a:p>
            <a:pPr algn="l">
              <a:spcAft>
                <a:spcPts val="800"/>
              </a:spcAft>
              <a:defRPr sz="1300" b="0">
                <a:solidFill>
                  <a:srgbClr val="0B0B0B"/>
                </a:solidFill>
                <a:latin typeface="Inter"/>
              </a:defRPr>
            </a:pPr>
            <a:r>
              <a:t>linkedin.com/help/linkedin/answer/a568217</a:t>
            </a:r>
          </a:p>
        </p:txBody>
      </p:sp>
      <p:sp>
        <p:nvSpPr>
          <p:cNvPr id="12" name="TextBox 11"/>
          <p:cNvSpPr txBox="1"/>
          <p:nvPr/>
        </p:nvSpPr>
        <p:spPr>
          <a:xfrm>
            <a:off x="594360" y="3200400"/>
            <a:ext cx="2743200" cy="301752"/>
          </a:xfrm>
          <a:prstGeom prst="rect">
            <a:avLst/>
          </a:prstGeom>
          <a:noFill/>
        </p:spPr>
        <p:txBody>
          <a:bodyPr wrap="square" lIns="0" rIns="0" tIns="0" bIns="0">
            <a:spAutoFit/>
          </a:bodyPr>
          <a:lstStyle/>
          <a:p>
            <a:pPr algn="l">
              <a:spcAft>
                <a:spcPts val="800"/>
              </a:spcAft>
              <a:defRPr sz="1400" b="1">
                <a:solidFill>
                  <a:srgbClr val="0B0B0B"/>
                </a:solidFill>
                <a:latin typeface="Inter"/>
              </a:defRPr>
            </a:pPr>
            <a:r>
              <a:t>S3 / LinkedIn Page</a:t>
            </a:r>
          </a:p>
        </p:txBody>
      </p:sp>
      <p:sp>
        <p:nvSpPr>
          <p:cNvPr id="13" name="TextBox 12"/>
          <p:cNvSpPr txBox="1"/>
          <p:nvPr/>
        </p:nvSpPr>
        <p:spPr>
          <a:xfrm>
            <a:off x="3108960" y="3200400"/>
            <a:ext cx="8412480" cy="301752"/>
          </a:xfrm>
          <a:prstGeom prst="rect">
            <a:avLst/>
          </a:prstGeom>
          <a:noFill/>
        </p:spPr>
        <p:txBody>
          <a:bodyPr wrap="square" lIns="0" rIns="0" tIns="0" bIns="0">
            <a:spAutoFit/>
          </a:bodyPr>
          <a:lstStyle/>
          <a:p>
            <a:pPr algn="l">
              <a:spcAft>
                <a:spcPts val="800"/>
              </a:spcAft>
              <a:defRPr sz="1300" b="0">
                <a:solidFill>
                  <a:srgbClr val="0B0B0B"/>
                </a:solidFill>
                <a:latin typeface="Inter"/>
              </a:defRPr>
            </a:pPr>
            <a:r>
              <a:t>linkedin.com/help/linkedin/answer/a563309</a:t>
            </a:r>
          </a:p>
        </p:txBody>
      </p:sp>
      <p:sp>
        <p:nvSpPr>
          <p:cNvPr id="14" name="TextBox 13"/>
          <p:cNvSpPr txBox="1"/>
          <p:nvPr/>
        </p:nvSpPr>
        <p:spPr>
          <a:xfrm>
            <a:off x="594360" y="3666744"/>
            <a:ext cx="2743200" cy="301752"/>
          </a:xfrm>
          <a:prstGeom prst="rect">
            <a:avLst/>
          </a:prstGeom>
          <a:noFill/>
        </p:spPr>
        <p:txBody>
          <a:bodyPr wrap="square" lIns="0" rIns="0" tIns="0" bIns="0">
            <a:spAutoFit/>
          </a:bodyPr>
          <a:lstStyle/>
          <a:p>
            <a:pPr algn="l">
              <a:spcAft>
                <a:spcPts val="800"/>
              </a:spcAft>
              <a:defRPr sz="1400" b="1">
                <a:solidFill>
                  <a:srgbClr val="0B0B0B"/>
                </a:solidFill>
                <a:latin typeface="Inter"/>
              </a:defRPr>
            </a:pPr>
            <a:r>
              <a:t>S4 / X header</a:t>
            </a:r>
          </a:p>
        </p:txBody>
      </p:sp>
      <p:sp>
        <p:nvSpPr>
          <p:cNvPr id="15" name="TextBox 14"/>
          <p:cNvSpPr txBox="1"/>
          <p:nvPr/>
        </p:nvSpPr>
        <p:spPr>
          <a:xfrm>
            <a:off x="3108960" y="3666744"/>
            <a:ext cx="8412480" cy="301752"/>
          </a:xfrm>
          <a:prstGeom prst="rect">
            <a:avLst/>
          </a:prstGeom>
          <a:noFill/>
        </p:spPr>
        <p:txBody>
          <a:bodyPr wrap="square" lIns="0" rIns="0" tIns="0" bIns="0">
            <a:spAutoFit/>
          </a:bodyPr>
          <a:lstStyle/>
          <a:p>
            <a:pPr algn="l">
              <a:spcAft>
                <a:spcPts val="800"/>
              </a:spcAft>
              <a:defRPr sz="1300" b="0">
                <a:solidFill>
                  <a:srgbClr val="0B0B0B"/>
                </a:solidFill>
                <a:latin typeface="Inter"/>
              </a:defRPr>
            </a:pPr>
            <a:r>
              <a:t>help.x.com/en/managing-your-account/how-to-customize-your-profile</a:t>
            </a:r>
          </a:p>
        </p:txBody>
      </p:sp>
      <p:sp>
        <p:nvSpPr>
          <p:cNvPr id="16" name="TextBox 15"/>
          <p:cNvSpPr txBox="1"/>
          <p:nvPr/>
        </p:nvSpPr>
        <p:spPr>
          <a:xfrm>
            <a:off x="594360" y="4133087"/>
            <a:ext cx="2743200" cy="301752"/>
          </a:xfrm>
          <a:prstGeom prst="rect">
            <a:avLst/>
          </a:prstGeom>
          <a:noFill/>
        </p:spPr>
        <p:txBody>
          <a:bodyPr wrap="square" lIns="0" rIns="0" tIns="0" bIns="0">
            <a:spAutoFit/>
          </a:bodyPr>
          <a:lstStyle/>
          <a:p>
            <a:pPr algn="l">
              <a:spcAft>
                <a:spcPts val="800"/>
              </a:spcAft>
              <a:defRPr sz="1400" b="1">
                <a:solidFill>
                  <a:srgbClr val="0B0B0B"/>
                </a:solidFill>
                <a:latin typeface="Inter"/>
              </a:defRPr>
            </a:pPr>
            <a:r>
              <a:t>S5 / Contrast</a:t>
            </a:r>
          </a:p>
        </p:txBody>
      </p:sp>
      <p:sp>
        <p:nvSpPr>
          <p:cNvPr id="17" name="TextBox 16"/>
          <p:cNvSpPr txBox="1"/>
          <p:nvPr/>
        </p:nvSpPr>
        <p:spPr>
          <a:xfrm>
            <a:off x="3108960" y="4133087"/>
            <a:ext cx="8412480" cy="301752"/>
          </a:xfrm>
          <a:prstGeom prst="rect">
            <a:avLst/>
          </a:prstGeom>
          <a:noFill/>
        </p:spPr>
        <p:txBody>
          <a:bodyPr wrap="square" lIns="0" rIns="0" tIns="0" bIns="0">
            <a:spAutoFit/>
          </a:bodyPr>
          <a:lstStyle/>
          <a:p>
            <a:pPr algn="l">
              <a:spcAft>
                <a:spcPts val="800"/>
              </a:spcAft>
              <a:defRPr sz="1300" b="0">
                <a:solidFill>
                  <a:srgbClr val="0B0B0B"/>
                </a:solidFill>
                <a:latin typeface="Inter"/>
              </a:defRPr>
            </a:pPr>
            <a:r>
              <a:t>w3.org/WAI/WCAG22/Understanding/contrast-minimum.html</a:t>
            </a:r>
          </a:p>
        </p:txBody>
      </p:sp>
      <p:sp>
        <p:nvSpPr>
          <p:cNvPr id="18" name="TextBox 17"/>
          <p:cNvSpPr txBox="1"/>
          <p:nvPr/>
        </p:nvSpPr>
        <p:spPr>
          <a:xfrm>
            <a:off x="594360" y="4599431"/>
            <a:ext cx="2743200" cy="301752"/>
          </a:xfrm>
          <a:prstGeom prst="rect">
            <a:avLst/>
          </a:prstGeom>
          <a:noFill/>
        </p:spPr>
        <p:txBody>
          <a:bodyPr wrap="square" lIns="0" rIns="0" tIns="0" bIns="0">
            <a:spAutoFit/>
          </a:bodyPr>
          <a:lstStyle/>
          <a:p>
            <a:pPr algn="l">
              <a:spcAft>
                <a:spcPts val="800"/>
              </a:spcAft>
              <a:defRPr sz="1400" b="1">
                <a:solidFill>
                  <a:srgbClr val="0B0B0B"/>
                </a:solidFill>
                <a:latin typeface="Inter"/>
              </a:defRPr>
            </a:pPr>
            <a:r>
              <a:t>S6 / Inter</a:t>
            </a:r>
          </a:p>
        </p:txBody>
      </p:sp>
      <p:sp>
        <p:nvSpPr>
          <p:cNvPr id="19" name="TextBox 18"/>
          <p:cNvSpPr txBox="1"/>
          <p:nvPr/>
        </p:nvSpPr>
        <p:spPr>
          <a:xfrm>
            <a:off x="3108960" y="4599431"/>
            <a:ext cx="8412480" cy="301752"/>
          </a:xfrm>
          <a:prstGeom prst="rect">
            <a:avLst/>
          </a:prstGeom>
          <a:noFill/>
        </p:spPr>
        <p:txBody>
          <a:bodyPr wrap="square" lIns="0" rIns="0" tIns="0" bIns="0">
            <a:spAutoFit/>
          </a:bodyPr>
          <a:lstStyle/>
          <a:p>
            <a:pPr algn="l">
              <a:spcAft>
                <a:spcPts val="800"/>
              </a:spcAft>
              <a:defRPr sz="1300" b="0">
                <a:solidFill>
                  <a:srgbClr val="0B0B0B"/>
                </a:solidFill>
                <a:latin typeface="Inter"/>
              </a:defRPr>
            </a:pPr>
            <a:r>
              <a:t>rsms.me/inter/</a:t>
            </a:r>
          </a:p>
        </p:txBody>
      </p:sp>
      <p:sp>
        <p:nvSpPr>
          <p:cNvPr id="20" name="TextBox 19"/>
          <p:cNvSpPr txBox="1"/>
          <p:nvPr/>
        </p:nvSpPr>
        <p:spPr>
          <a:xfrm>
            <a:off x="594360" y="5349240"/>
            <a:ext cx="10972800" cy="594360"/>
          </a:xfrm>
          <a:prstGeom prst="rect">
            <a:avLst/>
          </a:prstGeom>
          <a:noFill/>
        </p:spPr>
        <p:txBody>
          <a:bodyPr wrap="square" lIns="0" rIns="0" tIns="0" bIns="0">
            <a:spAutoFit/>
          </a:bodyPr>
          <a:lstStyle/>
          <a:p>
            <a:pPr algn="l">
              <a:spcAft>
                <a:spcPts val="800"/>
              </a:spcAft>
              <a:defRPr sz="1400" b="0">
                <a:solidFill>
                  <a:srgbClr val="606060"/>
                </a:solidFill>
                <a:latin typeface="Inter"/>
              </a:defRPr>
            </a:pPr>
            <a:r>
              <a:t>Reference pages checked 29 October 2026. Other canvas sizes are editable production presets; always inspect the final platform upload.</a:t>
            </a:r>
          </a:p>
        </p:txBody>
      </p:sp>
      <p:sp>
        <p:nvSpPr>
          <p:cNvPr id="21" name="TextBox 20"/>
          <p:cNvSpPr txBox="1"/>
          <p:nvPr/>
        </p:nvSpPr>
        <p:spPr>
          <a:xfrm>
            <a:off x="594360" y="6126480"/>
            <a:ext cx="10972800" cy="640080"/>
          </a:xfrm>
          <a:prstGeom prst="rect">
            <a:avLst/>
          </a:prstGeom>
          <a:noFill/>
        </p:spPr>
        <p:txBody>
          <a:bodyPr wrap="square" lIns="0" rIns="0" tIns="0" bIns="0">
            <a:spAutoFit/>
          </a:bodyPr>
          <a:lstStyle/>
          <a:p>
            <a:pPr algn="l">
              <a:spcAft>
                <a:spcPts val="800"/>
              </a:spcAft>
              <a:defRPr sz="1400" b="0">
                <a:solidFill>
                  <a:srgbClr val="606060"/>
                </a:solidFill>
                <a:latin typeface="Inter"/>
              </a:defRPr>
            </a:pPr>
            <a:r>
              <a:t>The artwork is a consistent vector reconstruction of the approved visual direction. Fonts are not bundled. Native AI, PSD, FIG and Canva project files are not included. Trademark clearance and exclusivity have not been independently established.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InnovateWithAjay Brand Guidelines — Clean Laptop Edition v2.0</dc:title>
  <dc:subject>Brand identity and production guidelines</dc:subject>
  <dc:creator>InnovateWithAjay</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